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705" r:id="rId3"/>
    <p:sldMasterId id="2147483706" r:id="rId4"/>
    <p:sldMasterId id="214748370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3.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jpg>
</file>

<file path=ppt/media/image22.png>
</file>

<file path=ppt/media/image23.png>
</file>

<file path=ppt/media/image24.png>
</file>

<file path=ppt/media/image25.png>
</file>

<file path=ppt/media/image26.pn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8" name="Shape 708"/>
        <p:cNvGrpSpPr/>
        <p:nvPr/>
      </p:nvGrpSpPr>
      <p:grpSpPr>
        <a:xfrm>
          <a:off x="0" y="0"/>
          <a:ext cx="0" cy="0"/>
          <a:chOff x="0" y="0"/>
          <a:chExt cx="0" cy="0"/>
        </a:xfrm>
      </p:grpSpPr>
      <p:sp>
        <p:nvSpPr>
          <p:cNvPr id="709" name="Google Shape;709;ge082d6b78_2_32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ge082d6b78_2_3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7" name="Shape 797"/>
        <p:cNvGrpSpPr/>
        <p:nvPr/>
      </p:nvGrpSpPr>
      <p:grpSpPr>
        <a:xfrm>
          <a:off x="0" y="0"/>
          <a:ext cx="0" cy="0"/>
          <a:chOff x="0" y="0"/>
          <a:chExt cx="0" cy="0"/>
        </a:xfrm>
      </p:grpSpPr>
      <p:sp>
        <p:nvSpPr>
          <p:cNvPr id="798" name="Google Shape;798;ge0cbfb3cd_0_40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ge0cbfb3cd_0_4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7" name="Shape 807"/>
        <p:cNvGrpSpPr/>
        <p:nvPr/>
      </p:nvGrpSpPr>
      <p:grpSpPr>
        <a:xfrm>
          <a:off x="0" y="0"/>
          <a:ext cx="0" cy="0"/>
          <a:chOff x="0" y="0"/>
          <a:chExt cx="0" cy="0"/>
        </a:xfrm>
      </p:grpSpPr>
      <p:sp>
        <p:nvSpPr>
          <p:cNvPr id="808" name="Google Shape;808;ge0cbfb3cd_0_417: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ge0cbfb3cd_0_4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7" name="Shape 817"/>
        <p:cNvGrpSpPr/>
        <p:nvPr/>
      </p:nvGrpSpPr>
      <p:grpSpPr>
        <a:xfrm>
          <a:off x="0" y="0"/>
          <a:ext cx="0" cy="0"/>
          <a:chOff x="0" y="0"/>
          <a:chExt cx="0" cy="0"/>
        </a:xfrm>
      </p:grpSpPr>
      <p:sp>
        <p:nvSpPr>
          <p:cNvPr id="818" name="Google Shape;818;ge0cbfb3cd_0_42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ge0cbfb3cd_0_4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7" name="Shape 827"/>
        <p:cNvGrpSpPr/>
        <p:nvPr/>
      </p:nvGrpSpPr>
      <p:grpSpPr>
        <a:xfrm>
          <a:off x="0" y="0"/>
          <a:ext cx="0" cy="0"/>
          <a:chOff x="0" y="0"/>
          <a:chExt cx="0" cy="0"/>
        </a:xfrm>
      </p:grpSpPr>
      <p:sp>
        <p:nvSpPr>
          <p:cNvPr id="828" name="Google Shape;828;ge0cbfb3cd_0_435: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ge0cbfb3cd_0_43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7" name="Shape 837"/>
        <p:cNvGrpSpPr/>
        <p:nvPr/>
      </p:nvGrpSpPr>
      <p:grpSpPr>
        <a:xfrm>
          <a:off x="0" y="0"/>
          <a:ext cx="0" cy="0"/>
          <a:chOff x="0" y="0"/>
          <a:chExt cx="0" cy="0"/>
        </a:xfrm>
      </p:grpSpPr>
      <p:sp>
        <p:nvSpPr>
          <p:cNvPr id="838" name="Google Shape;838;ge133432b4_0_1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ge133432b4_0_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7" name="Shape 847"/>
        <p:cNvGrpSpPr/>
        <p:nvPr/>
      </p:nvGrpSpPr>
      <p:grpSpPr>
        <a:xfrm>
          <a:off x="0" y="0"/>
          <a:ext cx="0" cy="0"/>
          <a:chOff x="0" y="0"/>
          <a:chExt cx="0" cy="0"/>
        </a:xfrm>
      </p:grpSpPr>
      <p:sp>
        <p:nvSpPr>
          <p:cNvPr id="848" name="Google Shape;848;ge945f32fd_0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ge945f32f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6" name="Shape 716"/>
        <p:cNvGrpSpPr/>
        <p:nvPr/>
      </p:nvGrpSpPr>
      <p:grpSpPr>
        <a:xfrm>
          <a:off x="0" y="0"/>
          <a:ext cx="0" cy="0"/>
          <a:chOff x="0" y="0"/>
          <a:chExt cx="0" cy="0"/>
        </a:xfrm>
      </p:grpSpPr>
      <p:sp>
        <p:nvSpPr>
          <p:cNvPr id="717" name="Google Shape;717;ge0cbfb3cd_0_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ge0cbfb3cd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7" name="Shape 727"/>
        <p:cNvGrpSpPr/>
        <p:nvPr/>
      </p:nvGrpSpPr>
      <p:grpSpPr>
        <a:xfrm>
          <a:off x="0" y="0"/>
          <a:ext cx="0" cy="0"/>
          <a:chOff x="0" y="0"/>
          <a:chExt cx="0" cy="0"/>
        </a:xfrm>
      </p:grpSpPr>
      <p:sp>
        <p:nvSpPr>
          <p:cNvPr id="728" name="Google Shape;728;ge0cbfb3cd_0_34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ge0cbfb3cd_0_34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7" name="Shape 737"/>
        <p:cNvGrpSpPr/>
        <p:nvPr/>
      </p:nvGrpSpPr>
      <p:grpSpPr>
        <a:xfrm>
          <a:off x="0" y="0"/>
          <a:ext cx="0" cy="0"/>
          <a:chOff x="0" y="0"/>
          <a:chExt cx="0" cy="0"/>
        </a:xfrm>
      </p:grpSpPr>
      <p:sp>
        <p:nvSpPr>
          <p:cNvPr id="738" name="Google Shape;738;ge0cbfb3cd_0_35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ge0cbfb3cd_0_35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7" name="Shape 747"/>
        <p:cNvGrpSpPr/>
        <p:nvPr/>
      </p:nvGrpSpPr>
      <p:grpSpPr>
        <a:xfrm>
          <a:off x="0" y="0"/>
          <a:ext cx="0" cy="0"/>
          <a:chOff x="0" y="0"/>
          <a:chExt cx="0" cy="0"/>
        </a:xfrm>
      </p:grpSpPr>
      <p:sp>
        <p:nvSpPr>
          <p:cNvPr id="748" name="Google Shape;748;ge0cbfb3cd_0_36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ge0cbfb3cd_0_3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7" name="Shape 757"/>
        <p:cNvGrpSpPr/>
        <p:nvPr/>
      </p:nvGrpSpPr>
      <p:grpSpPr>
        <a:xfrm>
          <a:off x="0" y="0"/>
          <a:ext cx="0" cy="0"/>
          <a:chOff x="0" y="0"/>
          <a:chExt cx="0" cy="0"/>
        </a:xfrm>
      </p:grpSpPr>
      <p:sp>
        <p:nvSpPr>
          <p:cNvPr id="758" name="Google Shape;758;ge0cbfb3cd_0_372: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ge0cbfb3cd_0_3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7" name="Shape 767"/>
        <p:cNvGrpSpPr/>
        <p:nvPr/>
      </p:nvGrpSpPr>
      <p:grpSpPr>
        <a:xfrm>
          <a:off x="0" y="0"/>
          <a:ext cx="0" cy="0"/>
          <a:chOff x="0" y="0"/>
          <a:chExt cx="0" cy="0"/>
        </a:xfrm>
      </p:grpSpPr>
      <p:sp>
        <p:nvSpPr>
          <p:cNvPr id="768" name="Google Shape;768;ge0cbfb3cd_0_38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ge0cbfb3cd_0_3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77" name="Shape 777"/>
        <p:cNvGrpSpPr/>
        <p:nvPr/>
      </p:nvGrpSpPr>
      <p:grpSpPr>
        <a:xfrm>
          <a:off x="0" y="0"/>
          <a:ext cx="0" cy="0"/>
          <a:chOff x="0" y="0"/>
          <a:chExt cx="0" cy="0"/>
        </a:xfrm>
      </p:grpSpPr>
      <p:sp>
        <p:nvSpPr>
          <p:cNvPr id="778" name="Google Shape;778;ge0cbfb3cd_0_390: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ge0cbfb3cd_0_3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7" name="Shape 787"/>
        <p:cNvGrpSpPr/>
        <p:nvPr/>
      </p:nvGrpSpPr>
      <p:grpSpPr>
        <a:xfrm>
          <a:off x="0" y="0"/>
          <a:ext cx="0" cy="0"/>
          <a:chOff x="0" y="0"/>
          <a:chExt cx="0" cy="0"/>
        </a:xfrm>
      </p:grpSpPr>
      <p:sp>
        <p:nvSpPr>
          <p:cNvPr id="788" name="Google Shape;788;ge0cbfb3cd_0_399: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ge0cbfb3cd_0_3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 Id="rId3" Type="http://schemas.openxmlformats.org/officeDocument/2006/relationships/image" Target="../media/image4.jpg"/><Relationship Id="rId4"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1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9.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8.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14.png"/><Relationship Id="rId6" Type="http://schemas.openxmlformats.org/officeDocument/2006/relationships/image" Target="../media/image18.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10.png"/><Relationship Id="rId4" Type="http://schemas.openxmlformats.org/officeDocument/2006/relationships/image" Target="../media/image16.png"/><Relationship Id="rId5" Type="http://schemas.openxmlformats.org/officeDocument/2006/relationships/image" Target="../media/image12.png"/><Relationship Id="rId6" Type="http://schemas.openxmlformats.org/officeDocument/2006/relationships/image" Target="../media/image24.png"/><Relationship Id="rId7" Type="http://schemas.openxmlformats.org/officeDocument/2006/relationships/image" Target="../media/image19.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0.jpg"/><Relationship Id="rId3" Type="http://schemas.openxmlformats.org/officeDocument/2006/relationships/image" Target="../media/image7.png"/><Relationship Id="rId4" Type="http://schemas.openxmlformats.org/officeDocument/2006/relationships/hyperlink" Target="http://responsive.is/bigdataspain.org/2012"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1.jpg"/><Relationship Id="rId3" Type="http://schemas.openxmlformats.org/officeDocument/2006/relationships/image" Target="../media/image28.jpg"/><Relationship Id="rId4" Type="http://schemas.openxmlformats.org/officeDocument/2006/relationships/image" Target="../media/image17.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 Id="rId3" Type="http://schemas.openxmlformats.org/officeDocument/2006/relationships/image" Target="../media/image1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3.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29.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27.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35.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32.png"/><Relationship Id="rId4" Type="http://schemas.openxmlformats.org/officeDocument/2006/relationships/image" Target="../media/image33.png"/><Relationship Id="rId5" Type="http://schemas.openxmlformats.org/officeDocument/2006/relationships/image" Target="../media/image26.png"/><Relationship Id="rId6" Type="http://schemas.openxmlformats.org/officeDocument/2006/relationships/image" Target="../media/image31.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34.png"/><Relationship Id="rId4" Type="http://schemas.openxmlformats.org/officeDocument/2006/relationships/image" Target="../media/image25.png"/><Relationship Id="rId5" Type="http://schemas.openxmlformats.org/officeDocument/2006/relationships/image" Target="../media/image30.png"/><Relationship Id="rId6" Type="http://schemas.openxmlformats.org/officeDocument/2006/relationships/image" Target="../media/image37.png"/><Relationship Id="rId7" Type="http://schemas.openxmlformats.org/officeDocument/2006/relationships/image" Target="../media/image36.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8.jpg"/><Relationship Id="rId3" Type="http://schemas.openxmlformats.org/officeDocument/2006/relationships/image" Target="../media/image13.png"/><Relationship Id="rId4" Type="http://schemas.openxmlformats.org/officeDocument/2006/relationships/hyperlink" Target="http://responsive.is/bigdataspain.org/2012" TargetMode="Externa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En blanco" type="blank">
  <p:cSld name="BLANK">
    <p:spTree>
      <p:nvGrpSpPr>
        <p:cNvPr id="56" name="Shape 56"/>
        <p:cNvGrpSpPr/>
        <p:nvPr/>
      </p:nvGrpSpPr>
      <p:grpSpPr>
        <a:xfrm>
          <a:off x="0" y="0"/>
          <a:ext cx="0" cy="0"/>
          <a:chOff x="0" y="0"/>
          <a:chExt cx="0" cy="0"/>
        </a:xfrm>
      </p:grpSpPr>
      <p:sp>
        <p:nvSpPr>
          <p:cNvPr id="57" name="Google Shape;57;p14"/>
          <p:cNvSpPr/>
          <p:nvPr/>
        </p:nvSpPr>
        <p:spPr>
          <a:xfrm>
            <a:off x="0" y="1923678"/>
            <a:ext cx="9144000" cy="3273828"/>
          </a:xfrm>
          <a:prstGeom prst="rect">
            <a:avLst/>
          </a:prstGeom>
          <a:solidFill>
            <a:srgbClr val="FA4F10"/>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F1A50D"/>
              </a:solidFill>
              <a:latin typeface="Calibri"/>
              <a:ea typeface="Calibri"/>
              <a:cs typeface="Calibri"/>
              <a:sym typeface="Calibri"/>
            </a:endParaRPr>
          </a:p>
        </p:txBody>
      </p:sp>
      <p:sp>
        <p:nvSpPr>
          <p:cNvPr id="58" name="Google Shape;58;p14"/>
          <p:cNvSpPr txBox="1"/>
          <p:nvPr/>
        </p:nvSpPr>
        <p:spPr>
          <a:xfrm>
            <a:off x="755576" y="2571750"/>
            <a:ext cx="7416824" cy="1523494"/>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3600" u="none" cap="none" strike="noStrike">
                <a:solidFill>
                  <a:schemeClr val="lt1"/>
                </a:solidFill>
                <a:latin typeface="Calibri"/>
                <a:ea typeface="Calibri"/>
                <a:cs typeface="Calibri"/>
                <a:sym typeface="Calibri"/>
              </a:rPr>
              <a:t>La importancia de</a:t>
            </a:r>
            <a:endParaRPr/>
          </a:p>
          <a:p>
            <a:pPr indent="0" lvl="0" marL="0" marR="0" rtl="0" algn="l">
              <a:spcBef>
                <a:spcPts val="0"/>
              </a:spcBef>
              <a:spcAft>
                <a:spcPts val="0"/>
              </a:spcAft>
              <a:buNone/>
            </a:pPr>
            <a:r>
              <a:rPr b="1" i="0" lang="es" sz="5400" u="none" cap="none" strike="noStrike">
                <a:solidFill>
                  <a:schemeClr val="lt1"/>
                </a:solidFill>
                <a:latin typeface="Calibri"/>
                <a:ea typeface="Calibri"/>
                <a:cs typeface="Calibri"/>
                <a:sym typeface="Calibri"/>
              </a:rPr>
              <a:t>UN BUEN TÍTULO</a:t>
            </a:r>
            <a:endParaRPr/>
          </a:p>
          <a:p>
            <a:pPr indent="0" lvl="0" marL="0" marR="0" rtl="0" algn="l">
              <a:spcBef>
                <a:spcPts val="0"/>
              </a:spcBef>
              <a:spcAft>
                <a:spcPts val="0"/>
              </a:spcAft>
              <a:buNone/>
            </a:pPr>
            <a:r>
              <a:rPr b="1" i="0" lang="es" sz="3600" u="none" cap="none" strike="noStrike">
                <a:solidFill>
                  <a:schemeClr val="lt1"/>
                </a:solidFill>
                <a:latin typeface="Calibri"/>
                <a:ea typeface="Calibri"/>
                <a:cs typeface="Calibri"/>
                <a:sym typeface="Calibri"/>
              </a:rPr>
              <a:t>en presentaciones</a:t>
            </a:r>
            <a:endParaRPr b="1" i="0" sz="3600" u="none" cap="none" strike="noStrike">
              <a:solidFill>
                <a:schemeClr val="lt1"/>
              </a:solidFill>
              <a:latin typeface="Calibri"/>
              <a:ea typeface="Calibri"/>
              <a:cs typeface="Calibri"/>
              <a:sym typeface="Calibri"/>
            </a:endParaRPr>
          </a:p>
        </p:txBody>
      </p:sp>
      <p:sp>
        <p:nvSpPr>
          <p:cNvPr id="59" name="Google Shape;59;p14"/>
          <p:cNvSpPr/>
          <p:nvPr/>
        </p:nvSpPr>
        <p:spPr>
          <a:xfrm>
            <a:off x="772202" y="4297590"/>
            <a:ext cx="8120278" cy="272382"/>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chemeClr val="lt1"/>
              </a:buClr>
              <a:buFont typeface="Calibri"/>
              <a:buNone/>
            </a:pPr>
            <a:r>
              <a:rPr b="0" i="0" lang="es" sz="1600" u="none" cap="none" strike="noStrike">
                <a:solidFill>
                  <a:schemeClr val="lt1"/>
                </a:solidFill>
                <a:latin typeface="Calibri"/>
                <a:ea typeface="Calibri"/>
                <a:cs typeface="Calibri"/>
                <a:sym typeface="Calibri"/>
              </a:rPr>
              <a:t>Cuándo, dónde, cliente, versión autor…(lo que proceda)</a:t>
            </a:r>
            <a:endParaRPr b="0" i="1" sz="1200" u="none" cap="none" strike="noStrike">
              <a:solidFill>
                <a:schemeClr val="lt1"/>
              </a:solidFill>
              <a:latin typeface="Calibri"/>
              <a:ea typeface="Calibri"/>
              <a:cs typeface="Calibri"/>
              <a:sym typeface="Calibri"/>
            </a:endParaRPr>
          </a:p>
        </p:txBody>
      </p:sp>
      <p:pic>
        <p:nvPicPr>
          <p:cNvPr id="60" name="Google Shape;60;p14"/>
          <p:cNvPicPr preferRelativeResize="0"/>
          <p:nvPr/>
        </p:nvPicPr>
        <p:blipFill>
          <a:blip r:embed="rId2">
            <a:alphaModFix/>
          </a:blip>
          <a:stretch>
            <a:fillRect/>
          </a:stretch>
        </p:blipFill>
        <p:spPr>
          <a:xfrm>
            <a:off x="-1344" y="-1701"/>
            <a:ext cx="6858000" cy="1972915"/>
          </a:xfrm>
          <a:prstGeom prst="rect">
            <a:avLst/>
          </a:prstGeom>
          <a:noFill/>
          <a:ln>
            <a:noFill/>
          </a:ln>
        </p:spPr>
      </p:pic>
      <p:pic>
        <p:nvPicPr>
          <p:cNvPr id="61" name="Google Shape;61;p14"/>
          <p:cNvPicPr preferRelativeResize="0"/>
          <p:nvPr/>
        </p:nvPicPr>
        <p:blipFill>
          <a:blip r:embed="rId3">
            <a:alphaModFix/>
          </a:blip>
          <a:stretch>
            <a:fillRect/>
          </a:stretch>
        </p:blipFill>
        <p:spPr>
          <a:xfrm>
            <a:off x="0" y="1120"/>
            <a:ext cx="6858000" cy="2030570"/>
          </a:xfrm>
          <a:prstGeom prst="rect">
            <a:avLst/>
          </a:prstGeom>
          <a:noFill/>
          <a:ln>
            <a:noFill/>
          </a:ln>
        </p:spPr>
      </p:pic>
      <p:sp>
        <p:nvSpPr>
          <p:cNvPr id="62" name="Google Shape;62;p14"/>
          <p:cNvSpPr/>
          <p:nvPr/>
        </p:nvSpPr>
        <p:spPr>
          <a:xfrm>
            <a:off x="5940152" y="141480"/>
            <a:ext cx="2952328" cy="679936"/>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Logo de cliente o del tema a presentar (si procede) archivo PNG transparente (y sin caja)</a:t>
            </a:r>
            <a:endParaRPr b="0" i="0" sz="1200" u="none" cap="none" strike="noStrike">
              <a:solidFill>
                <a:srgbClr val="0C0C0C"/>
              </a:solidFill>
              <a:latin typeface="Calibri"/>
              <a:ea typeface="Calibri"/>
              <a:cs typeface="Calibri"/>
              <a:sym typeface="Calibri"/>
            </a:endParaRPr>
          </a:p>
        </p:txBody>
      </p:sp>
      <p:sp>
        <p:nvSpPr>
          <p:cNvPr id="63" name="Google Shape;63;p14"/>
          <p:cNvSpPr/>
          <p:nvPr/>
        </p:nvSpPr>
        <p:spPr>
          <a:xfrm>
            <a:off x="-1980727" y="1275607"/>
            <a:ext cx="1800200" cy="609684"/>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Foto emotiva relacionada con lo que vamos a contar</a:t>
            </a:r>
            <a:endParaRPr b="0" i="0" sz="1200" u="none" cap="none" strike="noStrike">
              <a:solidFill>
                <a:srgbClr val="0C0C0C"/>
              </a:solidFill>
              <a:latin typeface="Calibri"/>
              <a:ea typeface="Calibri"/>
              <a:cs typeface="Calibri"/>
              <a:sym typeface="Calibri"/>
            </a:endParaRPr>
          </a:p>
        </p:txBody>
      </p:sp>
      <p:pic>
        <p:nvPicPr>
          <p:cNvPr id="64" name="Google Shape;64;p14"/>
          <p:cNvPicPr preferRelativeResize="0"/>
          <p:nvPr/>
        </p:nvPicPr>
        <p:blipFill>
          <a:blip r:embed="rId4">
            <a:alphaModFix/>
          </a:blip>
          <a:stretch>
            <a:fillRect/>
          </a:stretch>
        </p:blipFill>
        <p:spPr>
          <a:xfrm>
            <a:off x="6804248" y="4299942"/>
            <a:ext cx="1158720" cy="301268"/>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rtadilla de sección">
  <p:cSld name="Portadilla de sección">
    <p:spTree>
      <p:nvGrpSpPr>
        <p:cNvPr id="65" name="Shape 65"/>
        <p:cNvGrpSpPr/>
        <p:nvPr/>
      </p:nvGrpSpPr>
      <p:grpSpPr>
        <a:xfrm>
          <a:off x="0" y="0"/>
          <a:ext cx="0" cy="0"/>
          <a:chOff x="0" y="0"/>
          <a:chExt cx="0" cy="0"/>
        </a:xfrm>
      </p:grpSpPr>
      <p:sp>
        <p:nvSpPr>
          <p:cNvPr id="66" name="Google Shape;66;p15"/>
          <p:cNvSpPr/>
          <p:nvPr/>
        </p:nvSpPr>
        <p:spPr>
          <a:xfrm>
            <a:off x="0" y="465516"/>
            <a:ext cx="9144000" cy="4698522"/>
          </a:xfrm>
          <a:prstGeom prst="rect">
            <a:avLst/>
          </a:prstGeom>
          <a:solidFill>
            <a:srgbClr val="FA4F10"/>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FA4F10"/>
              </a:solidFill>
              <a:latin typeface="Calibri"/>
              <a:ea typeface="Calibri"/>
              <a:cs typeface="Calibri"/>
              <a:sym typeface="Calibri"/>
            </a:endParaRPr>
          </a:p>
        </p:txBody>
      </p:sp>
      <p:sp>
        <p:nvSpPr>
          <p:cNvPr id="67" name="Google Shape;67;p15"/>
          <p:cNvSpPr txBox="1"/>
          <p:nvPr/>
        </p:nvSpPr>
        <p:spPr>
          <a:xfrm>
            <a:off x="1799184" y="3489852"/>
            <a:ext cx="5293096" cy="57708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4400" u="none" cap="none" strike="noStrike">
                <a:solidFill>
                  <a:schemeClr val="lt1"/>
                </a:solidFill>
                <a:latin typeface="Calibri"/>
                <a:ea typeface="Calibri"/>
                <a:cs typeface="Calibri"/>
                <a:sym typeface="Calibri"/>
              </a:rPr>
              <a:t>Portadilla de sección</a:t>
            </a:r>
            <a:endParaRPr b="1" i="0" sz="4400" u="none" cap="none" strike="noStrike">
              <a:solidFill>
                <a:schemeClr val="lt1"/>
              </a:solidFill>
              <a:latin typeface="Calibri"/>
              <a:ea typeface="Calibri"/>
              <a:cs typeface="Calibri"/>
              <a:sym typeface="Calibri"/>
            </a:endParaRPr>
          </a:p>
        </p:txBody>
      </p:sp>
      <p:sp>
        <p:nvSpPr>
          <p:cNvPr id="68" name="Google Shape;68;p15"/>
          <p:cNvSpPr/>
          <p:nvPr/>
        </p:nvSpPr>
        <p:spPr>
          <a:xfrm>
            <a:off x="4788024" y="110513"/>
            <a:ext cx="4176464" cy="246991"/>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rgbClr val="FA4F10"/>
              </a:buClr>
              <a:buFont typeface="Calibri"/>
              <a:buNone/>
            </a:pPr>
            <a:r>
              <a:rPr b="0" i="0" lang="es" sz="1400" u="none" cap="none" strike="noStrike">
                <a:solidFill>
                  <a:srgbClr val="FA4F10"/>
                </a:solidFill>
                <a:latin typeface="Calibri"/>
                <a:ea typeface="Calibri"/>
                <a:cs typeface="Calibri"/>
                <a:sym typeface="Calibri"/>
              </a:rPr>
              <a:t>La importancia de un buen título en presentaciones</a:t>
            </a:r>
            <a:endParaRPr b="0" i="1" sz="1400" u="none" cap="none" strike="noStrike">
              <a:solidFill>
                <a:srgbClr val="FA4F10"/>
              </a:solidFill>
              <a:latin typeface="Calibri"/>
              <a:ea typeface="Calibri"/>
              <a:cs typeface="Calibri"/>
              <a:sym typeface="Calibri"/>
            </a:endParaRPr>
          </a:p>
        </p:txBody>
      </p:sp>
      <p:sp>
        <p:nvSpPr>
          <p:cNvPr id="69" name="Google Shape;69;p15"/>
          <p:cNvSpPr txBox="1"/>
          <p:nvPr/>
        </p:nvSpPr>
        <p:spPr>
          <a:xfrm>
            <a:off x="730409" y="3053882"/>
            <a:ext cx="961271" cy="140807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11600" u="none" cap="none" strike="noStrike">
                <a:solidFill>
                  <a:srgbClr val="F2F2F2"/>
                </a:solidFill>
                <a:latin typeface="Calibri"/>
                <a:ea typeface="Calibri"/>
                <a:cs typeface="Calibri"/>
                <a:sym typeface="Calibri"/>
              </a:rPr>
              <a:t>1</a:t>
            </a:r>
            <a:endParaRPr b="1" i="0" sz="11600" u="none" cap="none" strike="noStrike">
              <a:solidFill>
                <a:srgbClr val="F2F2F2"/>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Índice">
  <p:cSld name="Índice">
    <p:spTree>
      <p:nvGrpSpPr>
        <p:cNvPr id="70" name="Shape 70"/>
        <p:cNvGrpSpPr/>
        <p:nvPr/>
      </p:nvGrpSpPr>
      <p:grpSpPr>
        <a:xfrm>
          <a:off x="0" y="0"/>
          <a:ext cx="0" cy="0"/>
          <a:chOff x="0" y="0"/>
          <a:chExt cx="0" cy="0"/>
        </a:xfrm>
      </p:grpSpPr>
      <p:sp>
        <p:nvSpPr>
          <p:cNvPr id="71" name="Google Shape;71;p16"/>
          <p:cNvSpPr txBox="1"/>
          <p:nvPr/>
        </p:nvSpPr>
        <p:spPr>
          <a:xfrm>
            <a:off x="668362" y="1229656"/>
            <a:ext cx="7648054" cy="1989775"/>
          </a:xfrm>
          <a:prstGeom prst="rect">
            <a:avLst/>
          </a:prstGeom>
          <a:noFill/>
          <a:ln>
            <a:noFill/>
          </a:ln>
        </p:spPr>
        <p:txBody>
          <a:bodyPr anchorCtr="0" anchor="t" bIns="45700" lIns="0" spcFirstLastPara="1" rIns="0" wrap="square" tIns="45700">
            <a:noAutofit/>
          </a:bodyPr>
          <a:lstStyle/>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Introducción</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El tema este, pero se me fue de las manos y la cosa saltó de línea</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Lo de más allá</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Lo importante</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No olvidarse</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Esto es un índice dummy</a:t>
            </a:r>
            <a:endParaRPr b="0" i="0" sz="1600" u="none" cap="none" strike="noStrike">
              <a:solidFill>
                <a:schemeClr val="dk1"/>
              </a:solidFill>
              <a:latin typeface="Calibri"/>
              <a:ea typeface="Calibri"/>
              <a:cs typeface="Calibri"/>
              <a:sym typeface="Calibri"/>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El “conceto”</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Hazlo bien</a:t>
            </a:r>
            <a:endParaRPr b="0" i="0" sz="1600" u="none" cap="none" strike="noStrike">
              <a:solidFill>
                <a:schemeClr val="dk1"/>
              </a:solidFill>
              <a:latin typeface="Calibri"/>
              <a:ea typeface="Calibri"/>
              <a:cs typeface="Calibri"/>
              <a:sym typeface="Calibri"/>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Elegante pero desenfadado</a:t>
            </a:r>
            <a:endParaRPr b="0" i="0" sz="1600" u="none" cap="none" strike="noStrike">
              <a:solidFill>
                <a:schemeClr val="dk1"/>
              </a:solidFill>
              <a:latin typeface="Calibri"/>
              <a:ea typeface="Calibri"/>
              <a:cs typeface="Calibri"/>
              <a:sym typeface="Calibri"/>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Al fin</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Un índice de 11 puntos es un mal asunto</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Pero si es necesario, mejor emplear este espacio en lugar de seguir estirando el asunto</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Coda; después del final</a:t>
            </a:r>
            <a:endParaRPr b="0" i="0" sz="1600" u="none" cap="none" strike="noStrike">
              <a:solidFill>
                <a:schemeClr val="dk1"/>
              </a:solidFill>
              <a:latin typeface="Calibri"/>
              <a:ea typeface="Calibri"/>
              <a:cs typeface="Calibri"/>
              <a:sym typeface="Calibri"/>
            </a:endParaRPr>
          </a:p>
        </p:txBody>
      </p:sp>
      <p:sp>
        <p:nvSpPr>
          <p:cNvPr id="72" name="Google Shape;72;p16"/>
          <p:cNvSpPr/>
          <p:nvPr/>
        </p:nvSpPr>
        <p:spPr>
          <a:xfrm>
            <a:off x="634313" y="357504"/>
            <a:ext cx="1624806" cy="424429"/>
          </a:xfrm>
          <a:prstGeom prst="rect">
            <a:avLst/>
          </a:prstGeom>
          <a:noFill/>
          <a:ln>
            <a:noFill/>
          </a:ln>
        </p:spPr>
        <p:txBody>
          <a:bodyPr anchorCtr="0" anchor="t" bIns="45700" lIns="0" spcFirstLastPara="1" rIns="0" wrap="square" tIns="45700">
            <a:noAutofit/>
          </a:bodyPr>
          <a:lstStyle/>
          <a:p>
            <a:pPr indent="0" lvl="0" marL="0" marR="0" rtl="0" algn="l">
              <a:lnSpc>
                <a:spcPct val="110000"/>
              </a:lnSpc>
              <a:spcBef>
                <a:spcPts val="0"/>
              </a:spcBef>
              <a:spcAft>
                <a:spcPts val="0"/>
              </a:spcAft>
              <a:buClr>
                <a:srgbClr val="FA4F10"/>
              </a:buClr>
              <a:buFont typeface="Calibri"/>
              <a:buNone/>
            </a:pPr>
            <a:r>
              <a:rPr b="1" i="0" lang="es" sz="3200" u="none" cap="none" strike="noStrike">
                <a:solidFill>
                  <a:srgbClr val="FA4F10"/>
                </a:solidFill>
                <a:latin typeface="Calibri"/>
                <a:ea typeface="Calibri"/>
                <a:cs typeface="Calibri"/>
                <a:sym typeface="Calibri"/>
              </a:rPr>
              <a:t>Índice</a:t>
            </a:r>
            <a:endParaRPr b="1" i="0" sz="3200" u="none" cap="none" strike="noStrike">
              <a:solidFill>
                <a:srgbClr val="FA4F10"/>
              </a:solidFill>
              <a:latin typeface="Calibri"/>
              <a:ea typeface="Calibri"/>
              <a:cs typeface="Calibri"/>
              <a:sym typeface="Calibri"/>
            </a:endParaRPr>
          </a:p>
        </p:txBody>
      </p:sp>
      <p:sp>
        <p:nvSpPr>
          <p:cNvPr id="73" name="Google Shape;73;p16"/>
          <p:cNvSpPr/>
          <p:nvPr/>
        </p:nvSpPr>
        <p:spPr>
          <a:xfrm>
            <a:off x="6372200" y="103198"/>
            <a:ext cx="2592288" cy="601731"/>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Logo de cliente o del tema a presentar (si procede) más pequeño que fuera</a:t>
            </a:r>
            <a:endParaRPr b="0" i="0" sz="1200" u="none" cap="none" strike="noStrike">
              <a:solidFill>
                <a:srgbClr val="0C0C0C"/>
              </a:solidFill>
              <a:latin typeface="Calibri"/>
              <a:ea typeface="Calibri"/>
              <a:cs typeface="Calibri"/>
              <a:sym typeface="Calibri"/>
            </a:endParaRPr>
          </a:p>
        </p:txBody>
      </p:sp>
      <p:sp>
        <p:nvSpPr>
          <p:cNvPr id="74" name="Google Shape;74;p16"/>
          <p:cNvSpPr/>
          <p:nvPr/>
        </p:nvSpPr>
        <p:spPr>
          <a:xfrm flipH="1">
            <a:off x="668361" y="4299942"/>
            <a:ext cx="4022924" cy="432048"/>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C0C0C"/>
              </a:buClr>
              <a:buFont typeface="Calibri"/>
              <a:buNone/>
            </a:pPr>
            <a:r>
              <a:rPr b="0" i="0" lang="es" sz="1400" u="none" cap="none" strike="noStrike">
                <a:solidFill>
                  <a:srgbClr val="0C0C0C"/>
                </a:solidFill>
                <a:latin typeface="Calibri"/>
                <a:ea typeface="Calibri"/>
                <a:cs typeface="Calibri"/>
                <a:sym typeface="Calibri"/>
              </a:rPr>
              <a:t>Nacho</a:t>
            </a:r>
            <a:r>
              <a:rPr b="0" i="0" lang="es" sz="1600" u="none" cap="none" strike="noStrike">
                <a:solidFill>
                  <a:srgbClr val="0C0C0C"/>
                </a:solidFill>
                <a:latin typeface="Calibri"/>
                <a:ea typeface="Calibri"/>
                <a:cs typeface="Calibri"/>
                <a:sym typeface="Calibri"/>
              </a:rPr>
              <a:t> Cabrera</a:t>
            </a:r>
            <a:endParaRPr/>
          </a:p>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Socio Director y Gerente de Cuenta</a:t>
            </a:r>
            <a:endParaRPr b="0" i="0" sz="1100" u="none" cap="none" strike="noStrike">
              <a:solidFill>
                <a:srgbClr val="7F7F7F"/>
              </a:solidFill>
              <a:latin typeface="Calibri"/>
              <a:ea typeface="Calibri"/>
              <a:cs typeface="Calibri"/>
              <a:sym typeface="Calibri"/>
            </a:endParaRPr>
          </a:p>
          <a:p>
            <a:pPr indent="0" lvl="0" marL="0" marR="0" rtl="0" algn="l">
              <a:spcBef>
                <a:spcPts val="0"/>
              </a:spcBef>
              <a:spcAft>
                <a:spcPts val="0"/>
              </a:spcAft>
              <a:buNone/>
            </a:pPr>
            <a:r>
              <a:rPr b="0" i="0" lang="es" sz="1100" u="sng" cap="none" strike="noStrike">
                <a:solidFill>
                  <a:srgbClr val="FA4F10"/>
                </a:solidFill>
                <a:latin typeface="Calibri"/>
                <a:ea typeface="Calibri"/>
                <a:cs typeface="Calibri"/>
                <a:sym typeface="Calibri"/>
              </a:rPr>
              <a:t>icabrera@paradigmatecnologico.com</a:t>
            </a:r>
            <a:endParaRPr/>
          </a:p>
        </p:txBody>
      </p:sp>
      <p:cxnSp>
        <p:nvCxnSpPr>
          <p:cNvPr id="75" name="Google Shape;75;p16"/>
          <p:cNvCxnSpPr/>
          <p:nvPr/>
        </p:nvCxnSpPr>
        <p:spPr>
          <a:xfrm>
            <a:off x="668362" y="4171391"/>
            <a:ext cx="3831630" cy="0"/>
          </a:xfrm>
          <a:prstGeom prst="straightConnector1">
            <a:avLst/>
          </a:prstGeom>
          <a:noFill/>
          <a:ln cap="flat" cmpd="sng" w="12700">
            <a:solidFill>
              <a:srgbClr val="FA4F10"/>
            </a:solidFill>
            <a:prstDash val="solid"/>
            <a:round/>
            <a:headEnd len="sm" w="sm" type="none"/>
            <a:tailEnd len="sm" w="sm" type="none"/>
          </a:ln>
        </p:spPr>
      </p:cxnSp>
      <p:sp>
        <p:nvSpPr>
          <p:cNvPr id="76" name="Google Shape;76;p16"/>
          <p:cNvSpPr/>
          <p:nvPr/>
        </p:nvSpPr>
        <p:spPr>
          <a:xfrm flipH="1">
            <a:off x="4644009" y="4299941"/>
            <a:ext cx="3409430" cy="432049"/>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C0C0C"/>
              </a:buClr>
              <a:buFont typeface="Calibri"/>
              <a:buNone/>
            </a:pPr>
            <a:r>
              <a:rPr b="0" i="0" lang="es" sz="1400" u="none" cap="none" strike="noStrike">
                <a:solidFill>
                  <a:srgbClr val="0C0C0C"/>
                </a:solidFill>
                <a:latin typeface="Calibri"/>
                <a:ea typeface="Calibri"/>
                <a:cs typeface="Calibri"/>
                <a:sym typeface="Calibri"/>
              </a:rPr>
              <a:t>Señor Lobo (o Sr. Harvey)</a:t>
            </a:r>
            <a:endParaRPr b="0" i="0" sz="1600" u="none" cap="none" strike="noStrike">
              <a:solidFill>
                <a:srgbClr val="0C0C0C"/>
              </a:solidFill>
              <a:latin typeface="Calibri"/>
              <a:ea typeface="Calibri"/>
              <a:cs typeface="Calibri"/>
              <a:sym typeface="Calibri"/>
            </a:endParaRPr>
          </a:p>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Responsible de ajustes de plantilla</a:t>
            </a:r>
            <a:endParaRPr b="0" i="0" sz="1100" u="none" cap="none" strike="noStrike">
              <a:solidFill>
                <a:srgbClr val="7F7F7F"/>
              </a:solidFill>
              <a:latin typeface="Calibri"/>
              <a:ea typeface="Calibri"/>
              <a:cs typeface="Calibri"/>
              <a:sym typeface="Calibri"/>
            </a:endParaRPr>
          </a:p>
          <a:p>
            <a:pPr indent="0" lvl="0" marL="0" marR="0" rtl="0" algn="l">
              <a:spcBef>
                <a:spcPts val="0"/>
              </a:spcBef>
              <a:spcAft>
                <a:spcPts val="0"/>
              </a:spcAft>
              <a:buNone/>
            </a:pPr>
            <a:r>
              <a:rPr b="0" i="0" lang="es" sz="1100" u="sng" cap="none" strike="noStrike">
                <a:solidFill>
                  <a:srgbClr val="FA4F10"/>
                </a:solidFill>
                <a:latin typeface="Calibri"/>
                <a:ea typeface="Calibri"/>
                <a:cs typeface="Calibri"/>
                <a:sym typeface="Calibri"/>
              </a:rPr>
              <a:t>mrlobo@paradigmatecnologico.com</a:t>
            </a:r>
            <a:endParaRPr/>
          </a:p>
        </p:txBody>
      </p:sp>
      <p:cxnSp>
        <p:nvCxnSpPr>
          <p:cNvPr id="77" name="Google Shape;77;p16"/>
          <p:cNvCxnSpPr/>
          <p:nvPr/>
        </p:nvCxnSpPr>
        <p:spPr>
          <a:xfrm>
            <a:off x="4644010" y="4171391"/>
            <a:ext cx="3697461" cy="0"/>
          </a:xfrm>
          <a:prstGeom prst="straightConnector1">
            <a:avLst/>
          </a:prstGeom>
          <a:noFill/>
          <a:ln cap="flat" cmpd="sng" w="12700">
            <a:solidFill>
              <a:srgbClr val="FA4F10"/>
            </a:solidFill>
            <a:prstDash val="solid"/>
            <a:round/>
            <a:headEnd len="sm" w="sm" type="none"/>
            <a:tailEnd len="sm" w="sm" type="none"/>
          </a:ln>
        </p:spPr>
      </p:cxnSp>
      <p:sp>
        <p:nvSpPr>
          <p:cNvPr id="78" name="Google Shape;78;p16"/>
          <p:cNvSpPr/>
          <p:nvPr/>
        </p:nvSpPr>
        <p:spPr>
          <a:xfrm>
            <a:off x="668360" y="3894392"/>
            <a:ext cx="3831632" cy="276999"/>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800" u="none" cap="none" strike="noStrike">
                <a:solidFill>
                  <a:srgbClr val="FA4F10"/>
                </a:solidFill>
                <a:latin typeface="Calibri"/>
                <a:ea typeface="Calibri"/>
                <a:cs typeface="Calibri"/>
                <a:sym typeface="Calibri"/>
              </a:rPr>
              <a:t>Autores</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ágina estandar">
  <p:cSld name="Página estandar">
    <p:spTree>
      <p:nvGrpSpPr>
        <p:cNvPr id="79" name="Shape 79"/>
        <p:cNvGrpSpPr/>
        <p:nvPr/>
      </p:nvGrpSpPr>
      <p:grpSpPr>
        <a:xfrm>
          <a:off x="0" y="0"/>
          <a:ext cx="0" cy="0"/>
          <a:chOff x="0" y="0"/>
          <a:chExt cx="0" cy="0"/>
        </a:xfrm>
      </p:grpSpPr>
      <p:sp>
        <p:nvSpPr>
          <p:cNvPr id="80" name="Google Shape;80;p17"/>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1  Título de la sección según el índice</a:t>
            </a:r>
            <a:endParaRPr b="0" i="0" sz="1800" u="none" cap="none" strike="noStrike">
              <a:solidFill>
                <a:srgbClr val="0C0C0C"/>
              </a:solidFill>
              <a:latin typeface="Calibri"/>
              <a:ea typeface="Calibri"/>
              <a:cs typeface="Calibri"/>
              <a:sym typeface="Calibri"/>
            </a:endParaRPr>
          </a:p>
        </p:txBody>
      </p:sp>
      <p:sp>
        <p:nvSpPr>
          <p:cNvPr id="81" name="Google Shape;81;p17"/>
          <p:cNvSpPr txBox="1"/>
          <p:nvPr/>
        </p:nvSpPr>
        <p:spPr>
          <a:xfrm>
            <a:off x="642938" y="944162"/>
            <a:ext cx="7858125" cy="3554819"/>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No existen fórmulas seguras ni frameworks, ni plantillas que lo den hecho. Para comunicar una idea sólo sirve pensar bien cómo comunicarla. Al menos sí existen algunas </a:t>
            </a:r>
            <a:r>
              <a:rPr b="1" i="0" lang="es" sz="1600" u="none" cap="none" strike="noStrike">
                <a:solidFill>
                  <a:srgbClr val="3F3F3F"/>
                </a:solidFill>
                <a:latin typeface="Calibri"/>
                <a:ea typeface="Calibri"/>
                <a:cs typeface="Calibri"/>
                <a:sym typeface="Calibri"/>
              </a:rPr>
              <a:t>buenas prácticas</a:t>
            </a:r>
            <a:r>
              <a:rPr b="0" i="0" lang="es" sz="1600" u="none" cap="none" strike="noStrike">
                <a:solidFill>
                  <a:srgbClr val="3F3F3F"/>
                </a:solidFill>
                <a:latin typeface="Calibri"/>
                <a:ea typeface="Calibri"/>
                <a:cs typeface="Calibri"/>
                <a:sym typeface="Calibri"/>
              </a:rPr>
              <a:t>, mientras te contamos algunas de ellas encontrarás fragmentos reutilizables para tu presentación.</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Este documento es un </a:t>
            </a:r>
            <a:r>
              <a:rPr b="1" i="0" lang="es" sz="1600" u="none" cap="none" strike="noStrike">
                <a:solidFill>
                  <a:srgbClr val="3F3F3F"/>
                </a:solidFill>
                <a:latin typeface="Calibri"/>
                <a:ea typeface="Calibri"/>
                <a:cs typeface="Calibri"/>
                <a:sym typeface="Calibri"/>
              </a:rPr>
              <a:t>.PPT </a:t>
            </a:r>
            <a:r>
              <a:rPr b="0" i="0" lang="es" sz="1600" u="none" cap="none" strike="noStrike">
                <a:solidFill>
                  <a:srgbClr val="3F3F3F"/>
                </a:solidFill>
                <a:latin typeface="Calibri"/>
                <a:ea typeface="Calibri"/>
                <a:cs typeface="Calibri"/>
                <a:sym typeface="Calibri"/>
              </a:rPr>
              <a:t>válido a partir de la versión 2007, si lo abres con cualquier otra cosa los resultados pueden ser inesperados. </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1.1 </a:t>
            </a:r>
            <a:r>
              <a:rPr b="0" i="0" lang="es" sz="2000" u="none" cap="none" strike="noStrike">
                <a:solidFill>
                  <a:srgbClr val="FA4F10"/>
                </a:solidFill>
                <a:latin typeface="Calibri"/>
                <a:ea typeface="Calibri"/>
                <a:cs typeface="Calibri"/>
                <a:sym typeface="Calibri"/>
              </a:rPr>
              <a:t>Haz apartadillos como este</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Evita ladrillos de texto que nadie lee, si no te queda otra al menos hazlo lo menos posible e intenta hacer más amigable la lectura, utiliza bien los signos de puntuación, relee varias veces, ponte en lugar de tu audiencia y haz llamadas de atención para que no pierdan el hilo.</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Utiliza secciones, puntos y aparte, </a:t>
            </a:r>
            <a:r>
              <a:rPr b="1" i="0" lang="es" sz="1600" u="none" cap="none" strike="noStrike">
                <a:solidFill>
                  <a:srgbClr val="3F3F3F"/>
                </a:solidFill>
                <a:latin typeface="Calibri"/>
                <a:ea typeface="Calibri"/>
                <a:cs typeface="Calibri"/>
                <a:sym typeface="Calibri"/>
              </a:rPr>
              <a:t>destaca cosas importantes en negrita. </a:t>
            </a:r>
            <a:r>
              <a:rPr b="0" i="0" lang="es" sz="1600" u="none" cap="none" strike="noStrike">
                <a:solidFill>
                  <a:srgbClr val="3F3F3F"/>
                </a:solidFill>
                <a:latin typeface="Calibri"/>
                <a:ea typeface="Calibri"/>
                <a:cs typeface="Calibri"/>
                <a:sym typeface="Calibri"/>
              </a:rPr>
              <a:t>Ellos no llevan horas pensando en la presentación, no la tienen interiorizada. Cuando no hay nada que leer encontrarás texto dummy en latin… venenatis sit magna venenatis aliquam commodo aliquet donec ac taciti, nam hac aenean tempor hac placerat .</a:t>
            </a:r>
            <a:endParaRPr/>
          </a:p>
        </p:txBody>
      </p:sp>
      <p:sp>
        <p:nvSpPr>
          <p:cNvPr id="82" name="Google Shape;82;p17"/>
          <p:cNvSpPr/>
          <p:nvPr/>
        </p:nvSpPr>
        <p:spPr>
          <a:xfrm>
            <a:off x="9540552" y="2247714"/>
            <a:ext cx="5112568" cy="378042"/>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83" name="Google Shape;83;p17"/>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84" name="Google Shape;84;p17"/>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85" name="Google Shape;85;p17"/>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ágina estandar con pastilla ">
  <p:cSld name="Página estandar con pastilla ">
    <p:spTree>
      <p:nvGrpSpPr>
        <p:cNvPr id="86" name="Shape 86"/>
        <p:cNvGrpSpPr/>
        <p:nvPr/>
      </p:nvGrpSpPr>
      <p:grpSpPr>
        <a:xfrm>
          <a:off x="0" y="0"/>
          <a:ext cx="0" cy="0"/>
          <a:chOff x="0" y="0"/>
          <a:chExt cx="0" cy="0"/>
        </a:xfrm>
      </p:grpSpPr>
      <p:sp>
        <p:nvSpPr>
          <p:cNvPr id="87" name="Google Shape;87;p18"/>
          <p:cNvSpPr txBox="1"/>
          <p:nvPr/>
        </p:nvSpPr>
        <p:spPr>
          <a:xfrm>
            <a:off x="642938" y="1295880"/>
            <a:ext cx="7858125" cy="3185488"/>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No existen fórmulas seguras ni frameworks, ni plantillas que lo den hecho. Para comunicar una idea sólo sirve pensar bien cómo comunicarla. Al menos sí existen algunas </a:t>
            </a:r>
            <a:r>
              <a:rPr b="1" i="0" lang="es" sz="1600" u="none" cap="none" strike="noStrike">
                <a:solidFill>
                  <a:srgbClr val="3F3F3F"/>
                </a:solidFill>
                <a:latin typeface="Calibri"/>
                <a:ea typeface="Calibri"/>
                <a:cs typeface="Calibri"/>
                <a:sym typeface="Calibri"/>
              </a:rPr>
              <a:t>buenas prácticas</a:t>
            </a:r>
            <a:r>
              <a:rPr b="0" i="0" lang="es" sz="1600" u="none" cap="none" strike="noStrike">
                <a:solidFill>
                  <a:srgbClr val="3F3F3F"/>
                </a:solidFill>
                <a:latin typeface="Calibri"/>
                <a:ea typeface="Calibri"/>
                <a:cs typeface="Calibri"/>
                <a:sym typeface="Calibri"/>
              </a:rPr>
              <a:t>, mientras te contamos algunas de ellas encontrarás fragmentos reutilizables para tu presentación.</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Este documento es un </a:t>
            </a:r>
            <a:r>
              <a:rPr b="1" i="0" lang="es" sz="1600" u="none" cap="none" strike="noStrike">
                <a:solidFill>
                  <a:srgbClr val="3F3F3F"/>
                </a:solidFill>
                <a:latin typeface="Calibri"/>
                <a:ea typeface="Calibri"/>
                <a:cs typeface="Calibri"/>
                <a:sym typeface="Calibri"/>
              </a:rPr>
              <a:t>.PPT </a:t>
            </a:r>
            <a:r>
              <a:rPr b="0" i="0" lang="es" sz="1600" u="none" cap="none" strike="noStrike">
                <a:solidFill>
                  <a:srgbClr val="3F3F3F"/>
                </a:solidFill>
                <a:latin typeface="Calibri"/>
                <a:ea typeface="Calibri"/>
                <a:cs typeface="Calibri"/>
                <a:sym typeface="Calibri"/>
              </a:rPr>
              <a:t>válido a partir de la versión 2007, si lo abres con cualquier otra cosa los resultados pueden ser inesperados. </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1.1 </a:t>
            </a:r>
            <a:r>
              <a:rPr b="0" i="0" lang="es" sz="2000" u="none" cap="none" strike="noStrike">
                <a:solidFill>
                  <a:srgbClr val="FA4F10"/>
                </a:solidFill>
                <a:latin typeface="Calibri"/>
                <a:ea typeface="Calibri"/>
                <a:cs typeface="Calibri"/>
                <a:sym typeface="Calibri"/>
              </a:rPr>
              <a:t>Haz apartadillos como este</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Evita ladrillos de texto que nadie lee, si no te queda otra al menos hazlo lo menos posible e intenta hacer más amigable la lectura, utiliza bien los signos de puntuación, relee varias veces, ponte en lugar de tu audiencia y haz llamadas de atención para que no pierdan el hilo.</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Utiliza secciones, puntos y aparte, </a:t>
            </a:r>
            <a:r>
              <a:rPr b="1" i="0" lang="es" sz="1600" u="none" cap="none" strike="noStrike">
                <a:solidFill>
                  <a:srgbClr val="3F3F3F"/>
                </a:solidFill>
                <a:latin typeface="Calibri"/>
                <a:ea typeface="Calibri"/>
                <a:cs typeface="Calibri"/>
                <a:sym typeface="Calibri"/>
              </a:rPr>
              <a:t>destaca cosas importantes en negrita. </a:t>
            </a:r>
            <a:r>
              <a:rPr b="0" i="0" lang="es" sz="1600" u="none" cap="none" strike="noStrike">
                <a:solidFill>
                  <a:srgbClr val="3F3F3F"/>
                </a:solidFill>
                <a:latin typeface="Calibri"/>
                <a:ea typeface="Calibri"/>
                <a:cs typeface="Calibri"/>
                <a:sym typeface="Calibri"/>
              </a:rPr>
              <a:t>Ellos no llevan horas pensando en la presentación, no la tienen interiorizada. </a:t>
            </a:r>
            <a:endParaRPr/>
          </a:p>
        </p:txBody>
      </p:sp>
      <p:sp>
        <p:nvSpPr>
          <p:cNvPr id="88" name="Google Shape;88;p18"/>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89" name="Google Shape;89;p18"/>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90" name="Google Shape;90;p18"/>
          <p:cNvSpPr/>
          <p:nvPr/>
        </p:nvSpPr>
        <p:spPr>
          <a:xfrm>
            <a:off x="9468544" y="4407954"/>
            <a:ext cx="2736304" cy="735546"/>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otro espacio en blanco que dejamos para no saturar y que los que te leen puedan respirar un poco.</a:t>
            </a:r>
            <a:endParaRPr b="0" i="0" sz="1200" u="none" cap="none" strike="noStrike">
              <a:solidFill>
                <a:srgbClr val="0C0C0C"/>
              </a:solidFill>
              <a:latin typeface="Calibri"/>
              <a:ea typeface="Calibri"/>
              <a:cs typeface="Calibri"/>
              <a:sym typeface="Calibri"/>
            </a:endParaRPr>
          </a:p>
        </p:txBody>
      </p:sp>
      <p:pic>
        <p:nvPicPr>
          <p:cNvPr id="91" name="Google Shape;91;p18"/>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92" name="Google Shape;92;p18"/>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1  El mismo título de antes, pero con apoyo debajo</a:t>
            </a:r>
            <a:endParaRPr b="0" i="0" sz="1800" u="none" cap="none" strike="noStrike">
              <a:solidFill>
                <a:srgbClr val="0C0C0C"/>
              </a:solidFill>
              <a:latin typeface="Calibri"/>
              <a:ea typeface="Calibri"/>
              <a:cs typeface="Calibri"/>
              <a:sym typeface="Calibri"/>
            </a:endParaRPr>
          </a:p>
        </p:txBody>
      </p:sp>
      <p:sp>
        <p:nvSpPr>
          <p:cNvPr id="93" name="Google Shape;93;p18"/>
          <p:cNvSpPr/>
          <p:nvPr/>
        </p:nvSpPr>
        <p:spPr>
          <a:xfrm>
            <a:off x="642938" y="573528"/>
            <a:ext cx="7858125"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Puedes meter una pastilla de segunda magnitud si te hace falta</a:t>
            </a:r>
            <a:endParaRPr b="0" i="0" sz="2000" u="none" cap="none" strike="noStrike">
              <a:solidFill>
                <a:schemeClr val="lt1"/>
              </a:solidFill>
              <a:latin typeface="Calibri"/>
              <a:ea typeface="Calibri"/>
              <a:cs typeface="Calibri"/>
              <a:sym typeface="Calibri"/>
            </a:endParaRPr>
          </a:p>
        </p:txBody>
      </p:sp>
      <p:sp>
        <p:nvSpPr>
          <p:cNvPr id="94" name="Google Shape;94;p18"/>
          <p:cNvSpPr/>
          <p:nvPr/>
        </p:nvSpPr>
        <p:spPr>
          <a:xfrm>
            <a:off x="9468544" y="550329"/>
            <a:ext cx="2736304" cy="995307"/>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Para que la cosa funcione esta pastilla de color naranja tiene que estar posicionada por encima de la del título.</a:t>
            </a:r>
            <a:endParaRPr b="0" i="0" sz="12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jemplo listas">
  <p:cSld name="Ejemplo listas">
    <p:spTree>
      <p:nvGrpSpPr>
        <p:cNvPr id="95" name="Shape 95"/>
        <p:cNvGrpSpPr/>
        <p:nvPr/>
      </p:nvGrpSpPr>
      <p:grpSpPr>
        <a:xfrm>
          <a:off x="0" y="0"/>
          <a:ext cx="0" cy="0"/>
          <a:chOff x="0" y="0"/>
          <a:chExt cx="0" cy="0"/>
        </a:xfrm>
      </p:grpSpPr>
      <p:sp>
        <p:nvSpPr>
          <p:cNvPr id="96" name="Google Shape;96;p19"/>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97" name="Google Shape;97;p19"/>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98" name="Google Shape;98;p19"/>
          <p:cNvSpPr txBox="1"/>
          <p:nvPr/>
        </p:nvSpPr>
        <p:spPr>
          <a:xfrm>
            <a:off x="642938" y="843558"/>
            <a:ext cx="8033518" cy="2781531"/>
          </a:xfrm>
          <a:prstGeom prst="rect">
            <a:avLst/>
          </a:prstGeom>
          <a:noFill/>
          <a:ln>
            <a:noFill/>
          </a:ln>
        </p:spPr>
        <p:txBody>
          <a:bodyPr anchorCtr="0" anchor="t" bIns="0" lIns="0" spcFirstLastPara="1" rIns="0" wrap="square" tIns="45700">
            <a:noAutofit/>
          </a:bodyPr>
          <a:lstStyle/>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2.1 </a:t>
            </a:r>
            <a:r>
              <a:rPr b="0" i="0" lang="es" sz="2000" u="none" cap="none" strike="noStrike">
                <a:solidFill>
                  <a:srgbClr val="FA4F10"/>
                </a:solidFill>
                <a:latin typeface="Calibri"/>
                <a:ea typeface="Calibri"/>
                <a:cs typeface="Calibri"/>
                <a:sym typeface="Calibri"/>
              </a:rPr>
              <a:t>Ejemplo de listas</a:t>
            </a:r>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1" marL="457200" marR="0" rtl="0" algn="l">
              <a:lnSpc>
                <a:spcPct val="100000"/>
              </a:lnSpc>
              <a:spcBef>
                <a:spcPts val="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 No descubrimos la rueda aquí, porque no hay nada que descubrir. Si tenemos textos largos mostramos las dos líneas.</a:t>
            </a:r>
            <a:endParaRPr/>
          </a:p>
          <a:p>
            <a:pPr indent="0" lvl="1" marL="457200" marR="0" rtl="0" algn="l">
              <a:lnSpc>
                <a:spcPct val="100000"/>
              </a:lnSpc>
              <a:spcBef>
                <a:spcPts val="120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 Después de cada elemento del listado tenemos  más espacio; esto apoya al bullet del listado para que nos lean mejor</a:t>
            </a:r>
            <a:endParaRPr b="0" i="0" sz="1600" u="none" cap="none" strike="noStrike">
              <a:solidFill>
                <a:srgbClr val="0D0D0D"/>
              </a:solidFill>
              <a:latin typeface="Calibri"/>
              <a:ea typeface="Calibri"/>
              <a:cs typeface="Calibri"/>
              <a:sym typeface="Calibri"/>
            </a:endParaRPr>
          </a:p>
          <a:p>
            <a:pPr indent="0" lvl="1" marL="457200" marR="0" rtl="0" algn="l">
              <a:lnSpc>
                <a:spcPct val="100000"/>
              </a:lnSpc>
              <a:spcBef>
                <a:spcPts val="120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 Potenti sit venenatis sit magna sui euisimo dictum commodo laoreet sodales voluptat:</a:t>
            </a:r>
            <a:endParaRPr/>
          </a:p>
          <a:p>
            <a:pPr indent="-182450" lvl="2" marL="1185750" marR="0" rtl="0" algn="l">
              <a:lnSpc>
                <a:spcPct val="100000"/>
              </a:lnSpc>
              <a:spcBef>
                <a:spcPts val="1200"/>
              </a:spcBef>
              <a:spcAft>
                <a:spcPts val="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 LinkedIn</a:t>
            </a:r>
            <a:endParaRPr b="0" i="0" sz="1600" u="none" cap="none" strike="noStrike">
              <a:solidFill>
                <a:srgbClr val="0D0D0D"/>
              </a:solidFill>
              <a:latin typeface="Calibri"/>
              <a:ea typeface="Calibri"/>
              <a:cs typeface="Calibri"/>
              <a:sym typeface="Calibri"/>
            </a:endParaRPr>
          </a:p>
          <a:p>
            <a:pPr indent="-182450" lvl="2" marL="1185750" marR="0" rtl="0" algn="l">
              <a:lnSpc>
                <a:spcPct val="100000"/>
              </a:lnSpc>
              <a:spcBef>
                <a:spcPts val="1200"/>
              </a:spcBef>
              <a:spcAft>
                <a:spcPts val="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 Infojobs </a:t>
            </a:r>
            <a:endParaRPr/>
          </a:p>
          <a:p>
            <a:pPr indent="-182450" lvl="2" marL="1185750" marR="0" rtl="0" algn="l">
              <a:lnSpc>
                <a:spcPct val="100000"/>
              </a:lnSpc>
              <a:spcBef>
                <a:spcPts val="1200"/>
              </a:spcBef>
              <a:spcAft>
                <a:spcPts val="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 Jobandtalent</a:t>
            </a:r>
            <a:endParaRPr b="0" i="0" sz="1600" u="none" cap="none" strike="noStrike">
              <a:solidFill>
                <a:srgbClr val="0D0D0D"/>
              </a:solidFill>
              <a:latin typeface="Calibri"/>
              <a:ea typeface="Calibri"/>
              <a:cs typeface="Calibri"/>
              <a:sym typeface="Calibri"/>
            </a:endParaRPr>
          </a:p>
          <a:p>
            <a:pPr indent="-182450" lvl="2" marL="1185750" marR="0" rtl="0" algn="l">
              <a:lnSpc>
                <a:spcPct val="100000"/>
              </a:lnSpc>
              <a:spcBef>
                <a:spcPts val="1200"/>
              </a:spcBef>
              <a:spcAft>
                <a:spcPts val="120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Facilisium esotera</a:t>
            </a:r>
            <a:endParaRPr b="0" i="0" sz="1600" u="none" cap="none" strike="noStrike">
              <a:solidFill>
                <a:srgbClr val="0D0D0D"/>
              </a:solidFill>
              <a:latin typeface="Calibri"/>
              <a:ea typeface="Calibri"/>
              <a:cs typeface="Calibri"/>
              <a:sym typeface="Calibri"/>
            </a:endParaRPr>
          </a:p>
        </p:txBody>
      </p:sp>
      <p:sp>
        <p:nvSpPr>
          <p:cNvPr id="99" name="Google Shape;99;p19"/>
          <p:cNvSpPr/>
          <p:nvPr/>
        </p:nvSpPr>
        <p:spPr>
          <a:xfrm>
            <a:off x="642938" y="3838712"/>
            <a:ext cx="8033518" cy="623248"/>
          </a:xfrm>
          <a:prstGeom prst="rect">
            <a:avLst/>
          </a:prstGeom>
          <a:solidFill>
            <a:schemeClr val="lt1"/>
          </a:solidFill>
          <a:ln>
            <a:noFill/>
          </a:ln>
        </p:spPr>
        <p:txBody>
          <a:bodyPr anchorCtr="0" anchor="t" bIns="45700" lIns="0" spcFirstLastPara="1" rIns="0" wrap="square" tIns="45700">
            <a:noAutofit/>
          </a:bodyPr>
          <a:lstStyle/>
          <a:p>
            <a:pPr indent="0" lvl="0" marL="0" marR="0" rtl="0" algn="ctr">
              <a:spcBef>
                <a:spcPts val="0"/>
              </a:spcBef>
              <a:spcAft>
                <a:spcPts val="0"/>
              </a:spcAft>
              <a:buNone/>
            </a:pPr>
            <a:r>
              <a:rPr b="0" i="0" lang="es" sz="2400" u="none" cap="none" strike="noStrike">
                <a:solidFill>
                  <a:srgbClr val="FA4F10"/>
                </a:solidFill>
                <a:latin typeface="Arial"/>
                <a:ea typeface="Arial"/>
                <a:cs typeface="Arial"/>
                <a:sym typeface="Arial"/>
              </a:rPr>
              <a:t>Aquí ponemos un texto que queremos resaltar sobre este apartado porque nos da la gana</a:t>
            </a:r>
            <a:endParaRPr b="0" i="0" sz="2400" u="none" cap="none" strike="noStrike">
              <a:solidFill>
                <a:srgbClr val="FA4F10"/>
              </a:solidFill>
              <a:latin typeface="Arial"/>
              <a:ea typeface="Arial"/>
              <a:cs typeface="Arial"/>
              <a:sym typeface="Arial"/>
            </a:endParaRPr>
          </a:p>
        </p:txBody>
      </p:sp>
      <p:pic>
        <p:nvPicPr>
          <p:cNvPr id="100" name="Google Shape;100;p19"/>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101" name="Google Shape;101;p19"/>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1  El mismo título de antes, pero con una lista</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Diseño personalizado">
  <p:cSld name="1_Diseño personalizado">
    <p:spTree>
      <p:nvGrpSpPr>
        <p:cNvPr id="102" name="Shape 102"/>
        <p:cNvGrpSpPr/>
        <p:nvPr/>
      </p:nvGrpSpPr>
      <p:grpSpPr>
        <a:xfrm>
          <a:off x="0" y="0"/>
          <a:ext cx="0" cy="0"/>
          <a:chOff x="0" y="0"/>
          <a:chExt cx="0" cy="0"/>
        </a:xfrm>
      </p:grpSpPr>
      <p:pic>
        <p:nvPicPr>
          <p:cNvPr id="103" name="Google Shape;103;p20"/>
          <p:cNvPicPr preferRelativeResize="0"/>
          <p:nvPr/>
        </p:nvPicPr>
        <p:blipFill>
          <a:blip r:embed="rId2">
            <a:alphaModFix/>
          </a:blip>
          <a:stretch>
            <a:fillRect/>
          </a:stretch>
        </p:blipFill>
        <p:spPr>
          <a:xfrm>
            <a:off x="4548209" y="1385301"/>
            <a:ext cx="2902203" cy="2518441"/>
          </a:xfrm>
          <a:prstGeom prst="rect">
            <a:avLst/>
          </a:prstGeom>
          <a:noFill/>
          <a:ln>
            <a:noFill/>
          </a:ln>
        </p:spPr>
      </p:pic>
      <p:sp>
        <p:nvSpPr>
          <p:cNvPr id="104" name="Google Shape;104;p20"/>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105" name="Google Shape;105;p20"/>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pic>
        <p:nvPicPr>
          <p:cNvPr id="106" name="Google Shape;106;p20"/>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107" name="Google Shape;107;p20"/>
          <p:cNvSpPr/>
          <p:nvPr/>
        </p:nvSpPr>
        <p:spPr>
          <a:xfrm flipH="1">
            <a:off x="4581524" y="4279403"/>
            <a:ext cx="4022924" cy="290568"/>
          </a:xfrm>
          <a:prstGeom prst="rect">
            <a:avLst/>
          </a:prstGeom>
          <a:no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Como pienso que la imagen es insuficiente le añado un pie informativo. Fíjate en el espacio que dejamos y en que alineamos esta caja de texto con el ancho de la imagen</a:t>
            </a:r>
            <a:endParaRPr b="0" i="0" sz="1100" u="none" cap="none" strike="noStrike">
              <a:solidFill>
                <a:srgbClr val="7F7F7F"/>
              </a:solidFill>
              <a:latin typeface="Calibri"/>
              <a:ea typeface="Calibri"/>
              <a:cs typeface="Calibri"/>
              <a:sym typeface="Calibri"/>
            </a:endParaRPr>
          </a:p>
        </p:txBody>
      </p:sp>
      <p:cxnSp>
        <p:nvCxnSpPr>
          <p:cNvPr id="108" name="Google Shape;108;p20"/>
          <p:cNvCxnSpPr/>
          <p:nvPr/>
        </p:nvCxnSpPr>
        <p:spPr>
          <a:xfrm>
            <a:off x="4581525" y="4171391"/>
            <a:ext cx="4022923" cy="0"/>
          </a:xfrm>
          <a:prstGeom prst="straightConnector1">
            <a:avLst/>
          </a:prstGeom>
          <a:noFill/>
          <a:ln cap="flat" cmpd="sng" w="12700">
            <a:solidFill>
              <a:srgbClr val="00C4DE"/>
            </a:solidFill>
            <a:prstDash val="solid"/>
            <a:round/>
            <a:headEnd len="sm" w="sm" type="none"/>
            <a:tailEnd len="sm" w="sm" type="none"/>
          </a:ln>
        </p:spPr>
      </p:cxnSp>
      <p:sp>
        <p:nvSpPr>
          <p:cNvPr id="109" name="Google Shape;109;p20"/>
          <p:cNvSpPr txBox="1"/>
          <p:nvPr/>
        </p:nvSpPr>
        <p:spPr>
          <a:xfrm>
            <a:off x="642939" y="944162"/>
            <a:ext cx="3641030" cy="3577903"/>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Fíjate en un periódico o revista. Cuando sus diseñadores quieren hacer atractiva la lectura hacen apartados para temas con entidad propia, destacados, ladillos, frases resumen y todo eso en papel.</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rgbClr val="3F3F3F"/>
                </a:solidFill>
                <a:latin typeface="Calibri"/>
                <a:ea typeface="Calibri"/>
                <a:cs typeface="Calibri"/>
                <a:sym typeface="Calibri"/>
              </a:rPr>
              <a:t>En pantalla es aun más difícil </a:t>
            </a:r>
            <a:r>
              <a:rPr b="0" i="0" lang="es" sz="1600" u="none" cap="none" strike="noStrike">
                <a:solidFill>
                  <a:srgbClr val="3F3F3F"/>
                </a:solidFill>
                <a:latin typeface="Calibri"/>
                <a:ea typeface="Calibri"/>
                <a:cs typeface="Calibri"/>
                <a:sym typeface="Calibri"/>
              </a:rPr>
              <a:t>retener al lector.</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rgbClr val="3F3F3F"/>
                </a:solidFill>
                <a:latin typeface="Calibri"/>
                <a:ea typeface="Calibri"/>
                <a:cs typeface="Calibri"/>
                <a:sym typeface="Calibri"/>
              </a:rPr>
              <a:t>Adéntrate en el arte del </a:t>
            </a:r>
            <a:r>
              <a:rPr b="1" i="1" lang="es" sz="1600" u="none" cap="none" strike="noStrike">
                <a:solidFill>
                  <a:srgbClr val="3F3F3F"/>
                </a:solidFill>
                <a:latin typeface="Calibri"/>
                <a:ea typeface="Calibri"/>
                <a:cs typeface="Calibri"/>
                <a:sym typeface="Calibri"/>
              </a:rPr>
              <a:t>storytelling!!</a:t>
            </a:r>
            <a:endParaRPr/>
          </a:p>
          <a:p>
            <a:pPr indent="0" lvl="0" marL="0" marR="0" rtl="0" algn="l">
              <a:spcBef>
                <a:spcPts val="0"/>
              </a:spcBef>
              <a:spcAft>
                <a:spcPts val="0"/>
              </a:spcAft>
              <a:buNone/>
            </a:pPr>
            <a:r>
              <a:t/>
            </a:r>
            <a:endParaRPr b="1" i="1"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Tu presentación debe tener planteamiento, desarrollo, punto álgido y fin. Esa es la forma en la que van a involucrarse con ella y con la que vas a comunicar algo.</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Articula el discurso, resalta o resume lo que has dicho en los últimos minutos antes de continuar.</a:t>
            </a:r>
            <a:endParaRPr/>
          </a:p>
        </p:txBody>
      </p:sp>
      <p:sp>
        <p:nvSpPr>
          <p:cNvPr id="110" name="Google Shape;110;p20"/>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2  Aquí le hemos puesto una imagen, y no es casual</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p:cSld name="Diseño personalizado">
    <p:spTree>
      <p:nvGrpSpPr>
        <p:cNvPr id="111" name="Shape 111"/>
        <p:cNvGrpSpPr/>
        <p:nvPr/>
      </p:nvGrpSpPr>
      <p:grpSpPr>
        <a:xfrm>
          <a:off x="0" y="0"/>
          <a:ext cx="0" cy="0"/>
          <a:chOff x="0" y="0"/>
          <a:chExt cx="0" cy="0"/>
        </a:xfrm>
      </p:grpSpPr>
      <p:pic>
        <p:nvPicPr>
          <p:cNvPr id="112" name="Google Shape;112;p21"/>
          <p:cNvPicPr preferRelativeResize="0"/>
          <p:nvPr/>
        </p:nvPicPr>
        <p:blipFill>
          <a:blip r:embed="rId2">
            <a:alphaModFix/>
          </a:blip>
          <a:stretch>
            <a:fillRect/>
          </a:stretch>
        </p:blipFill>
        <p:spPr>
          <a:xfrm>
            <a:off x="1" y="1"/>
            <a:ext cx="6878169" cy="5143500"/>
          </a:xfrm>
          <a:prstGeom prst="rect">
            <a:avLst/>
          </a:prstGeom>
          <a:noFill/>
          <a:ln>
            <a:noFill/>
          </a:ln>
        </p:spPr>
      </p:pic>
      <p:sp>
        <p:nvSpPr>
          <p:cNvPr id="113" name="Google Shape;113;p21"/>
          <p:cNvSpPr txBox="1"/>
          <p:nvPr/>
        </p:nvSpPr>
        <p:spPr>
          <a:xfrm>
            <a:off x="467544" y="195486"/>
            <a:ext cx="8280920" cy="173124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6000" u="none" cap="none" strike="noStrike">
                <a:solidFill>
                  <a:schemeClr val="lt1"/>
                </a:solidFill>
                <a:latin typeface="Calibri"/>
                <a:ea typeface="Calibri"/>
                <a:cs typeface="Calibri"/>
                <a:sym typeface="Calibri"/>
              </a:rPr>
              <a:t>…OPORTUNIDAD</a:t>
            </a:r>
            <a:endParaRPr/>
          </a:p>
          <a:p>
            <a:pPr indent="0" lvl="0" marL="0" marR="0" rtl="0" algn="l">
              <a:spcBef>
                <a:spcPts val="0"/>
              </a:spcBef>
              <a:spcAft>
                <a:spcPts val="0"/>
              </a:spcAft>
              <a:buNone/>
            </a:pPr>
            <a:r>
              <a:t/>
            </a:r>
            <a:endParaRPr b="1" i="0" sz="2800" u="none" cap="none" strike="noStrike">
              <a:solidFill>
                <a:schemeClr val="lt1"/>
              </a:solidFill>
              <a:latin typeface="Calibri"/>
              <a:ea typeface="Calibri"/>
              <a:cs typeface="Calibri"/>
              <a:sym typeface="Calibri"/>
            </a:endParaRPr>
          </a:p>
          <a:p>
            <a:pPr indent="0" lvl="0" marL="0" marR="0" rtl="0" algn="l">
              <a:spcBef>
                <a:spcPts val="0"/>
              </a:spcBef>
              <a:spcAft>
                <a:spcPts val="0"/>
              </a:spcAft>
              <a:buNone/>
            </a:pPr>
            <a:r>
              <a:rPr b="1" i="0" lang="es" sz="2800" u="none" cap="none" strike="noStrike">
                <a:solidFill>
                  <a:schemeClr val="lt1"/>
                </a:solidFill>
                <a:latin typeface="Calibri"/>
                <a:ea typeface="Calibri"/>
                <a:cs typeface="Calibri"/>
                <a:sym typeface="Calibri"/>
              </a:rPr>
              <a:t>ESTO SIRVE PARA OXIGENAR</a:t>
            </a:r>
            <a:endParaRPr/>
          </a:p>
          <a:p>
            <a:pPr indent="0" lvl="0" marL="0" marR="0" rtl="0" algn="l">
              <a:spcBef>
                <a:spcPts val="0"/>
              </a:spcBef>
              <a:spcAft>
                <a:spcPts val="0"/>
              </a:spcAft>
              <a:buNone/>
            </a:pPr>
            <a:r>
              <a:rPr b="1" i="0" lang="es" sz="2800" u="none" cap="none" strike="noStrike">
                <a:solidFill>
                  <a:schemeClr val="lt1"/>
                </a:solidFill>
                <a:latin typeface="Calibri"/>
                <a:ea typeface="Calibri"/>
                <a:cs typeface="Calibri"/>
                <a:sym typeface="Calibri"/>
              </a:rPr>
              <a:t>Y PARA DESCANSAR LA VISTA</a:t>
            </a:r>
            <a:endParaRPr b="1" i="0" sz="2800" u="none" cap="none" strike="noStrike">
              <a:solidFill>
                <a:schemeClr val="lt1"/>
              </a:solidFill>
              <a:latin typeface="Calibri"/>
              <a:ea typeface="Calibri"/>
              <a:cs typeface="Calibri"/>
              <a:sym typeface="Calibri"/>
            </a:endParaRPr>
          </a:p>
        </p:txBody>
      </p:sp>
      <p:sp>
        <p:nvSpPr>
          <p:cNvPr id="114" name="Google Shape;114;p21"/>
          <p:cNvSpPr/>
          <p:nvPr/>
        </p:nvSpPr>
        <p:spPr>
          <a:xfrm>
            <a:off x="9396536" y="559"/>
            <a:ext cx="3240360" cy="1620179"/>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  </a:t>
            </a:r>
            <a:r>
              <a:rPr b="0" i="0" lang="es" sz="1600" u="none" cap="none" strike="noStrike">
                <a:solidFill>
                  <a:srgbClr val="0C0C0C"/>
                </a:solidFill>
                <a:latin typeface="Calibri"/>
                <a:ea typeface="Calibri"/>
                <a:cs typeface="Calibri"/>
                <a:sym typeface="Calibri"/>
              </a:rPr>
              <a:t>IMPORTANTE</a:t>
            </a:r>
            <a:endParaRPr b="0" i="0" sz="1200" u="none" cap="none" strike="noStrike">
              <a:solidFill>
                <a:srgbClr val="0C0C0C"/>
              </a:solidFill>
              <a:latin typeface="Calibri"/>
              <a:ea typeface="Calibri"/>
              <a:cs typeface="Calibri"/>
              <a:sym typeface="Calibri"/>
            </a:endParaRPr>
          </a:p>
          <a:p>
            <a:pPr indent="0" lvl="0" marL="0" marR="0" rtl="0" algn="l">
              <a:lnSpc>
                <a:spcPct val="110000"/>
              </a:lnSpc>
              <a:spcBef>
                <a:spcPts val="0"/>
              </a:spcBef>
              <a:spcAft>
                <a:spcPts val="0"/>
              </a:spcAft>
              <a:buClr>
                <a:schemeClr val="dk1"/>
              </a:buClr>
              <a:buFont typeface="Calibri"/>
              <a:buNone/>
            </a:pPr>
            <a:r>
              <a:t/>
            </a:r>
            <a:endParaRPr b="0" i="0" sz="1200" u="none" cap="none" strike="noStrike">
              <a:solidFill>
                <a:srgbClr val="0C0C0C"/>
              </a:solidFill>
              <a:latin typeface="Calibri"/>
              <a:ea typeface="Calibri"/>
              <a:cs typeface="Calibri"/>
              <a:sym typeface="Calibri"/>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Cuanto más uses este recurso menos impacto tendrá. </a:t>
            </a:r>
            <a:r>
              <a:rPr b="1" i="0" lang="es" sz="1200" u="sng" cap="none" strike="noStrike">
                <a:solidFill>
                  <a:srgbClr val="0C0C0C"/>
                </a:solidFill>
                <a:latin typeface="Calibri"/>
                <a:ea typeface="Calibri"/>
                <a:cs typeface="Calibri"/>
                <a:sym typeface="Calibri"/>
              </a:rPr>
              <a:t>No abuses de él.</a:t>
            </a:r>
            <a:endParaRPr b="1" i="0" sz="1200" u="sng" cap="none" strike="noStrike">
              <a:solidFill>
                <a:srgbClr val="0C0C0C"/>
              </a:solidFill>
              <a:latin typeface="Calibri"/>
              <a:ea typeface="Calibri"/>
              <a:cs typeface="Calibri"/>
              <a:sym typeface="Calibri"/>
            </a:endParaRPr>
          </a:p>
          <a:p>
            <a:pPr indent="-171450" lvl="0" marL="171450" marR="0" rtl="0" algn="l">
              <a:lnSpc>
                <a:spcPct val="110000"/>
              </a:lnSpc>
              <a:spcBef>
                <a:spcPts val="0"/>
              </a:spcBef>
              <a:spcAft>
                <a:spcPts val="0"/>
              </a:spcAft>
              <a:buClr>
                <a:srgbClr val="0C0C0C"/>
              </a:buClr>
              <a:buSzPts val="1080"/>
              <a:buFont typeface="Calibri"/>
              <a:buChar char="•"/>
            </a:pPr>
            <a:r>
              <a:rPr b="1" i="0" lang="es" sz="1200" u="sng" cap="none" strike="noStrike">
                <a:solidFill>
                  <a:srgbClr val="0C0C0C"/>
                </a:solidFill>
                <a:latin typeface="Calibri"/>
                <a:ea typeface="Calibri"/>
                <a:cs typeface="Calibri"/>
                <a:sym typeface="Calibri"/>
              </a:rPr>
              <a:t>No deformes fotos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El texto debe estar contrastado con el fondo, si no, mételo en una caja</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 Pon muy poco texto o nada en este tipo de diapositivas</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Un ejemplo de tabla">
  <p:cSld name="Un ejemplo de tabla">
    <p:spTree>
      <p:nvGrpSpPr>
        <p:cNvPr id="115" name="Shape 115"/>
        <p:cNvGrpSpPr/>
        <p:nvPr/>
      </p:nvGrpSpPr>
      <p:grpSpPr>
        <a:xfrm>
          <a:off x="0" y="0"/>
          <a:ext cx="0" cy="0"/>
          <a:chOff x="0" y="0"/>
          <a:chExt cx="0" cy="0"/>
        </a:xfrm>
      </p:grpSpPr>
      <p:sp>
        <p:nvSpPr>
          <p:cNvPr id="116" name="Google Shape;116;p22"/>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117" name="Google Shape;117;p22"/>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118" name="Google Shape;118;p22"/>
          <p:cNvSpPr txBox="1"/>
          <p:nvPr/>
        </p:nvSpPr>
        <p:spPr>
          <a:xfrm>
            <a:off x="642938" y="843558"/>
            <a:ext cx="7858125" cy="1350370"/>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2.1 </a:t>
            </a:r>
            <a:r>
              <a:rPr b="0" i="0" lang="es" sz="2000" u="none" cap="none" strike="noStrike">
                <a:solidFill>
                  <a:srgbClr val="FA4F10"/>
                </a:solidFill>
                <a:latin typeface="Calibri"/>
                <a:ea typeface="Calibri"/>
                <a:cs typeface="Calibri"/>
                <a:sym typeface="Calibri"/>
              </a:rPr>
              <a:t>Ejemplo de tabla</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Alternar colores en la tabla facilita la legibilidad. Separa bien el título de cada columna del resto del contenido. Si tienes una columna que destacar, utiliza el estilo que te facilitamos.</a:t>
            </a:r>
            <a:endParaRPr/>
          </a:p>
          <a:p>
            <a:pPr indent="0" lvl="0" marL="0" marR="0" rtl="0" algn="l">
              <a:lnSpc>
                <a:spcPct val="100000"/>
              </a:lnSpc>
              <a:spcBef>
                <a:spcPts val="0"/>
              </a:spcBef>
              <a:spcAft>
                <a:spcPts val="0"/>
              </a:spcAft>
              <a:buClr>
                <a:schemeClr val="dk1"/>
              </a:buClr>
              <a:buFont typeface="Calibri"/>
              <a:buNone/>
            </a:pPr>
            <a:r>
              <a:t/>
            </a:r>
            <a:endParaRPr b="0" i="0" sz="16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No utilices el destacado de columna en más de una de ellas porque pierde su eficacia. El estilo destacado para fila funciona sobre todo en la última de ellas; úsalo también con cuidado.</a:t>
            </a:r>
            <a:endParaRPr/>
          </a:p>
        </p:txBody>
      </p:sp>
      <p:sp>
        <p:nvSpPr>
          <p:cNvPr id="119" name="Google Shape;119;p22"/>
          <p:cNvSpPr/>
          <p:nvPr/>
        </p:nvSpPr>
        <p:spPr>
          <a:xfrm>
            <a:off x="652463" y="2892757"/>
            <a:ext cx="1768822"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Nombre de cosa</a:t>
            </a:r>
            <a:endParaRPr b="0" i="0" sz="1600" u="none" cap="none" strike="noStrike">
              <a:solidFill>
                <a:schemeClr val="lt1"/>
              </a:solidFill>
              <a:latin typeface="Calibri"/>
              <a:ea typeface="Calibri"/>
              <a:cs typeface="Calibri"/>
              <a:sym typeface="Calibri"/>
            </a:endParaRPr>
          </a:p>
        </p:txBody>
      </p:sp>
      <p:sp>
        <p:nvSpPr>
          <p:cNvPr id="120" name="Google Shape;120;p22"/>
          <p:cNvSpPr/>
          <p:nvPr/>
        </p:nvSpPr>
        <p:spPr>
          <a:xfrm>
            <a:off x="2414588" y="2892757"/>
            <a:ext cx="2445444"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Aplicaciones móviles</a:t>
            </a:r>
            <a:endParaRPr b="0" i="0" sz="1600" u="none" cap="none" strike="noStrike">
              <a:solidFill>
                <a:schemeClr val="lt1"/>
              </a:solidFill>
              <a:latin typeface="Calibri"/>
              <a:ea typeface="Calibri"/>
              <a:cs typeface="Calibri"/>
              <a:sym typeface="Calibri"/>
            </a:endParaRPr>
          </a:p>
        </p:txBody>
      </p:sp>
      <p:sp>
        <p:nvSpPr>
          <p:cNvPr id="121" name="Google Shape;121;p22"/>
          <p:cNvSpPr/>
          <p:nvPr/>
        </p:nvSpPr>
        <p:spPr>
          <a:xfrm>
            <a:off x="4857750" y="2892757"/>
            <a:ext cx="1514450"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Web</a:t>
            </a:r>
            <a:endParaRPr b="0" i="0" sz="1600" u="none" cap="none" strike="noStrike">
              <a:solidFill>
                <a:schemeClr val="lt1"/>
              </a:solidFill>
              <a:latin typeface="Calibri"/>
              <a:ea typeface="Calibri"/>
              <a:cs typeface="Calibri"/>
              <a:sym typeface="Calibri"/>
            </a:endParaRPr>
          </a:p>
        </p:txBody>
      </p:sp>
      <p:sp>
        <p:nvSpPr>
          <p:cNvPr id="122" name="Google Shape;122;p22"/>
          <p:cNvSpPr/>
          <p:nvPr/>
        </p:nvSpPr>
        <p:spPr>
          <a:xfrm>
            <a:off x="6372224" y="2892757"/>
            <a:ext cx="2088207"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Multidispositivo</a:t>
            </a:r>
            <a:endParaRPr b="0" i="0" sz="1600" u="none" cap="none" strike="noStrike">
              <a:solidFill>
                <a:schemeClr val="lt1"/>
              </a:solidFill>
              <a:latin typeface="Calibri"/>
              <a:ea typeface="Calibri"/>
              <a:cs typeface="Calibri"/>
              <a:sym typeface="Calibri"/>
            </a:endParaRPr>
          </a:p>
        </p:txBody>
      </p:sp>
      <p:sp>
        <p:nvSpPr>
          <p:cNvPr id="123" name="Google Shape;123;p22"/>
          <p:cNvSpPr/>
          <p:nvPr/>
        </p:nvSpPr>
        <p:spPr>
          <a:xfrm>
            <a:off x="652463" y="3166005"/>
            <a:ext cx="1768822"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Nombre de cosa</a:t>
            </a:r>
            <a:endParaRPr b="0" i="0" sz="1400" u="none" cap="none" strike="noStrike">
              <a:solidFill>
                <a:srgbClr val="0C0C0C"/>
              </a:solidFill>
              <a:latin typeface="Calibri"/>
              <a:ea typeface="Calibri"/>
              <a:cs typeface="Calibri"/>
              <a:sym typeface="Calibri"/>
            </a:endParaRPr>
          </a:p>
        </p:txBody>
      </p:sp>
      <p:sp>
        <p:nvSpPr>
          <p:cNvPr id="124" name="Google Shape;124;p22"/>
          <p:cNvSpPr/>
          <p:nvPr/>
        </p:nvSpPr>
        <p:spPr>
          <a:xfrm>
            <a:off x="2414588" y="3166005"/>
            <a:ext cx="2445444"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Aplicaciones móviles</a:t>
            </a:r>
            <a:endParaRPr b="0" i="0" sz="1400" u="none" cap="none" strike="noStrike">
              <a:solidFill>
                <a:srgbClr val="0C0C0C"/>
              </a:solidFill>
              <a:latin typeface="Calibri"/>
              <a:ea typeface="Calibri"/>
              <a:cs typeface="Calibri"/>
              <a:sym typeface="Calibri"/>
            </a:endParaRPr>
          </a:p>
        </p:txBody>
      </p:sp>
      <p:sp>
        <p:nvSpPr>
          <p:cNvPr id="125" name="Google Shape;125;p22"/>
          <p:cNvSpPr/>
          <p:nvPr/>
        </p:nvSpPr>
        <p:spPr>
          <a:xfrm>
            <a:off x="4857750" y="3166005"/>
            <a:ext cx="1514450"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Web</a:t>
            </a:r>
            <a:endParaRPr b="0" i="0" sz="1400" u="none" cap="none" strike="noStrike">
              <a:solidFill>
                <a:srgbClr val="0C0C0C"/>
              </a:solidFill>
              <a:latin typeface="Calibri"/>
              <a:ea typeface="Calibri"/>
              <a:cs typeface="Calibri"/>
              <a:sym typeface="Calibri"/>
            </a:endParaRPr>
          </a:p>
        </p:txBody>
      </p:sp>
      <p:sp>
        <p:nvSpPr>
          <p:cNvPr id="126" name="Google Shape;126;p22"/>
          <p:cNvSpPr/>
          <p:nvPr/>
        </p:nvSpPr>
        <p:spPr>
          <a:xfrm>
            <a:off x="6372224" y="3166005"/>
            <a:ext cx="2088207"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Columna destacada</a:t>
            </a:r>
            <a:endParaRPr b="0" i="0" sz="1400" u="none" cap="none" strike="noStrike">
              <a:solidFill>
                <a:srgbClr val="0C0C0C"/>
              </a:solidFill>
              <a:latin typeface="Calibri"/>
              <a:ea typeface="Calibri"/>
              <a:cs typeface="Calibri"/>
              <a:sym typeface="Calibri"/>
            </a:endParaRPr>
          </a:p>
        </p:txBody>
      </p:sp>
      <p:sp>
        <p:nvSpPr>
          <p:cNvPr id="127" name="Google Shape;127;p22"/>
          <p:cNvSpPr/>
          <p:nvPr/>
        </p:nvSpPr>
        <p:spPr>
          <a:xfrm>
            <a:off x="652463" y="3439253"/>
            <a:ext cx="1768822" cy="27003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Segunda cosa</a:t>
            </a:r>
            <a:endParaRPr b="0" i="0" sz="1400" u="none" cap="none" strike="noStrike">
              <a:solidFill>
                <a:srgbClr val="0C0C0C"/>
              </a:solidFill>
              <a:latin typeface="Calibri"/>
              <a:ea typeface="Calibri"/>
              <a:cs typeface="Calibri"/>
              <a:sym typeface="Calibri"/>
            </a:endParaRPr>
          </a:p>
        </p:txBody>
      </p:sp>
      <p:sp>
        <p:nvSpPr>
          <p:cNvPr id="128" name="Google Shape;128;p22"/>
          <p:cNvSpPr/>
          <p:nvPr/>
        </p:nvSpPr>
        <p:spPr>
          <a:xfrm>
            <a:off x="2414588" y="3439253"/>
            <a:ext cx="2445444" cy="27003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Es una</a:t>
            </a:r>
            <a:endParaRPr b="0" i="0" sz="1400" u="none" cap="none" strike="noStrike">
              <a:solidFill>
                <a:srgbClr val="0C0C0C"/>
              </a:solidFill>
              <a:latin typeface="Calibri"/>
              <a:ea typeface="Calibri"/>
              <a:cs typeface="Calibri"/>
              <a:sym typeface="Calibri"/>
            </a:endParaRPr>
          </a:p>
        </p:txBody>
      </p:sp>
      <p:sp>
        <p:nvSpPr>
          <p:cNvPr id="129" name="Google Shape;129;p22"/>
          <p:cNvSpPr/>
          <p:nvPr/>
        </p:nvSpPr>
        <p:spPr>
          <a:xfrm>
            <a:off x="4857750" y="3439253"/>
            <a:ext cx="1514450" cy="27003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De web</a:t>
            </a:r>
            <a:endParaRPr b="0" i="0" sz="1400" u="none" cap="none" strike="noStrike">
              <a:solidFill>
                <a:srgbClr val="0C0C0C"/>
              </a:solidFill>
              <a:latin typeface="Calibri"/>
              <a:ea typeface="Calibri"/>
              <a:cs typeface="Calibri"/>
              <a:sym typeface="Calibri"/>
            </a:endParaRPr>
          </a:p>
        </p:txBody>
      </p:sp>
      <p:sp>
        <p:nvSpPr>
          <p:cNvPr id="130" name="Google Shape;130;p22"/>
          <p:cNvSpPr/>
          <p:nvPr/>
        </p:nvSpPr>
        <p:spPr>
          <a:xfrm>
            <a:off x="6372224" y="3439252"/>
            <a:ext cx="2088207" cy="300038"/>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También</a:t>
            </a:r>
            <a:endParaRPr b="0" i="0" sz="1400" u="none" cap="none" strike="noStrike">
              <a:solidFill>
                <a:srgbClr val="0C0C0C"/>
              </a:solidFill>
              <a:latin typeface="Calibri"/>
              <a:ea typeface="Calibri"/>
              <a:cs typeface="Calibri"/>
              <a:sym typeface="Calibri"/>
            </a:endParaRPr>
          </a:p>
        </p:txBody>
      </p:sp>
      <p:sp>
        <p:nvSpPr>
          <p:cNvPr id="131" name="Google Shape;131;p22"/>
          <p:cNvSpPr/>
          <p:nvPr/>
        </p:nvSpPr>
        <p:spPr>
          <a:xfrm>
            <a:off x="652463" y="3739291"/>
            <a:ext cx="1768822"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Tercera cosa</a:t>
            </a:r>
            <a:endParaRPr b="0" i="0" sz="1400" u="none" cap="none" strike="noStrike">
              <a:solidFill>
                <a:srgbClr val="0C0C0C"/>
              </a:solidFill>
              <a:latin typeface="Calibri"/>
              <a:ea typeface="Calibri"/>
              <a:cs typeface="Calibri"/>
              <a:sym typeface="Calibri"/>
            </a:endParaRPr>
          </a:p>
        </p:txBody>
      </p:sp>
      <p:sp>
        <p:nvSpPr>
          <p:cNvPr id="132" name="Google Shape;132;p22"/>
          <p:cNvSpPr/>
          <p:nvPr/>
        </p:nvSpPr>
        <p:spPr>
          <a:xfrm>
            <a:off x="2414588" y="3739291"/>
            <a:ext cx="2445444"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133" name="Google Shape;133;p22"/>
          <p:cNvSpPr/>
          <p:nvPr/>
        </p:nvSpPr>
        <p:spPr>
          <a:xfrm>
            <a:off x="4857750" y="3739291"/>
            <a:ext cx="1514450" cy="27003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134" name="Google Shape;134;p22"/>
          <p:cNvSpPr/>
          <p:nvPr/>
        </p:nvSpPr>
        <p:spPr>
          <a:xfrm>
            <a:off x="6372224" y="3739291"/>
            <a:ext cx="2088207"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Si señor</a:t>
            </a:r>
            <a:endParaRPr b="0" i="0" sz="1400" u="none" cap="none" strike="noStrike">
              <a:solidFill>
                <a:srgbClr val="0C0C0C"/>
              </a:solidFill>
              <a:latin typeface="Calibri"/>
              <a:ea typeface="Calibri"/>
              <a:cs typeface="Calibri"/>
              <a:sym typeface="Calibri"/>
            </a:endParaRPr>
          </a:p>
        </p:txBody>
      </p:sp>
      <p:sp>
        <p:nvSpPr>
          <p:cNvPr id="135" name="Google Shape;135;p22"/>
          <p:cNvSpPr/>
          <p:nvPr/>
        </p:nvSpPr>
        <p:spPr>
          <a:xfrm>
            <a:off x="652463" y="4007182"/>
            <a:ext cx="1768822"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Tenemos un total</a:t>
            </a:r>
            <a:endParaRPr b="0" i="0" sz="1400" u="none" cap="none" strike="noStrike">
              <a:solidFill>
                <a:srgbClr val="0C0C0C"/>
              </a:solidFill>
              <a:latin typeface="Calibri"/>
              <a:ea typeface="Calibri"/>
              <a:cs typeface="Calibri"/>
              <a:sym typeface="Calibri"/>
            </a:endParaRPr>
          </a:p>
        </p:txBody>
      </p:sp>
      <p:sp>
        <p:nvSpPr>
          <p:cNvPr id="136" name="Google Shape;136;p22"/>
          <p:cNvSpPr/>
          <p:nvPr/>
        </p:nvSpPr>
        <p:spPr>
          <a:xfrm>
            <a:off x="2414588" y="4007182"/>
            <a:ext cx="2445444"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137" name="Google Shape;137;p22"/>
          <p:cNvSpPr/>
          <p:nvPr/>
        </p:nvSpPr>
        <p:spPr>
          <a:xfrm>
            <a:off x="4857750" y="4007182"/>
            <a:ext cx="1514450" cy="27003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138" name="Google Shape;138;p22"/>
          <p:cNvSpPr/>
          <p:nvPr/>
        </p:nvSpPr>
        <p:spPr>
          <a:xfrm>
            <a:off x="6372224" y="4007182"/>
            <a:ext cx="2088207" cy="27003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Total destacado</a:t>
            </a:r>
            <a:endParaRPr b="0" i="0" sz="1600" u="none" cap="none" strike="noStrike">
              <a:solidFill>
                <a:schemeClr val="lt1"/>
              </a:solidFill>
              <a:latin typeface="Calibri"/>
              <a:ea typeface="Calibri"/>
              <a:cs typeface="Calibri"/>
              <a:sym typeface="Calibri"/>
            </a:endParaRPr>
          </a:p>
        </p:txBody>
      </p:sp>
      <p:pic>
        <p:nvPicPr>
          <p:cNvPr id="139" name="Google Shape;139;p22"/>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140" name="Google Shape;140;p22"/>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2  Ahora metemos una tabla (con cuidado)</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stacado visual">
  <p:cSld name="Destacado visual">
    <p:spTree>
      <p:nvGrpSpPr>
        <p:cNvPr id="141" name="Shape 141"/>
        <p:cNvGrpSpPr/>
        <p:nvPr/>
      </p:nvGrpSpPr>
      <p:grpSpPr>
        <a:xfrm>
          <a:off x="0" y="0"/>
          <a:ext cx="0" cy="0"/>
          <a:chOff x="0" y="0"/>
          <a:chExt cx="0" cy="0"/>
        </a:xfrm>
      </p:grpSpPr>
      <p:sp>
        <p:nvSpPr>
          <p:cNvPr id="142" name="Google Shape;142;p23"/>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143" name="Google Shape;143;p23"/>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pic>
        <p:nvPicPr>
          <p:cNvPr id="144" name="Google Shape;144;p23"/>
          <p:cNvPicPr preferRelativeResize="0"/>
          <p:nvPr/>
        </p:nvPicPr>
        <p:blipFill>
          <a:blip r:embed="rId2">
            <a:alphaModFix/>
          </a:blip>
          <a:stretch>
            <a:fillRect/>
          </a:stretch>
        </p:blipFill>
        <p:spPr>
          <a:xfrm>
            <a:off x="7956376" y="4870832"/>
            <a:ext cx="722442" cy="187835"/>
          </a:xfrm>
          <a:prstGeom prst="rect">
            <a:avLst/>
          </a:prstGeom>
          <a:noFill/>
          <a:ln>
            <a:noFill/>
          </a:ln>
        </p:spPr>
      </p:pic>
      <p:pic>
        <p:nvPicPr>
          <p:cNvPr id="145" name="Google Shape;145;p23"/>
          <p:cNvPicPr preferRelativeResize="0"/>
          <p:nvPr/>
        </p:nvPicPr>
        <p:blipFill>
          <a:blip r:embed="rId3">
            <a:alphaModFix/>
          </a:blip>
          <a:stretch>
            <a:fillRect/>
          </a:stretch>
        </p:blipFill>
        <p:spPr>
          <a:xfrm>
            <a:off x="2799178" y="1228168"/>
            <a:ext cx="6182173" cy="3921900"/>
          </a:xfrm>
          <a:prstGeom prst="rect">
            <a:avLst/>
          </a:prstGeom>
          <a:noFill/>
          <a:ln>
            <a:noFill/>
          </a:ln>
        </p:spPr>
      </p:pic>
      <p:sp>
        <p:nvSpPr>
          <p:cNvPr id="146" name="Google Shape;146;p23"/>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4  Esto es una diapositiva para romper un poco</a:t>
            </a:r>
            <a:endParaRPr b="0" i="0" sz="1800" u="none" cap="none" strike="noStrike">
              <a:solidFill>
                <a:srgbClr val="0C0C0C"/>
              </a:solidFill>
              <a:latin typeface="Calibri"/>
              <a:ea typeface="Calibri"/>
              <a:cs typeface="Calibri"/>
              <a:sym typeface="Calibri"/>
            </a:endParaRPr>
          </a:p>
        </p:txBody>
      </p:sp>
      <p:sp>
        <p:nvSpPr>
          <p:cNvPr id="147" name="Google Shape;147;p23"/>
          <p:cNvSpPr txBox="1"/>
          <p:nvPr/>
        </p:nvSpPr>
        <p:spPr>
          <a:xfrm>
            <a:off x="642938" y="843558"/>
            <a:ext cx="3425006" cy="2181367"/>
          </a:xfrm>
          <a:prstGeom prst="rect">
            <a:avLst/>
          </a:prstGeom>
          <a:noFill/>
          <a:ln>
            <a:noFill/>
          </a:ln>
        </p:spPr>
        <p:txBody>
          <a:bodyPr anchorCtr="0" anchor="t" bIns="0" lIns="0" spcFirstLastPara="1" rIns="0" wrap="square" tIns="45700">
            <a:noAutofit/>
          </a:bodyPr>
          <a:lstStyle/>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4.1 </a:t>
            </a:r>
            <a:r>
              <a:rPr b="0" i="0" lang="es" sz="2000" u="none" cap="none" strike="noStrike">
                <a:solidFill>
                  <a:srgbClr val="FA4F10"/>
                </a:solidFill>
                <a:latin typeface="Calibri"/>
                <a:ea typeface="Calibri"/>
                <a:cs typeface="Calibri"/>
                <a:sym typeface="Calibri"/>
              </a:rPr>
              <a:t>De vez en cuando rompe el esquema</a:t>
            </a:r>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Que sea siempre por una buena razón</a:t>
            </a:r>
            <a:endParaRPr/>
          </a:p>
          <a:p>
            <a:pPr indent="-285750" lvl="0" marL="285750" marR="0" rtl="0" algn="l">
              <a:lnSpc>
                <a:spcPct val="100000"/>
              </a:lnSpc>
              <a:spcBef>
                <a:spcPts val="120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Elabora el contenido en especial en este tipo de diapositivas, no lo saques todo de Google</a:t>
            </a:r>
            <a:endParaRPr/>
          </a:p>
          <a:p>
            <a:pPr indent="-285750" lvl="0" marL="285750" marR="0" rtl="0" algn="l">
              <a:lnSpc>
                <a:spcPct val="100000"/>
              </a:lnSpc>
              <a:spcBef>
                <a:spcPts val="1200"/>
              </a:spcBef>
              <a:spcAft>
                <a:spcPts val="120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Es bueno cargar la web del cliente para hacer que se sientan parte de lo que les estás contando.</a:t>
            </a:r>
            <a:endParaRPr b="0" i="0" sz="1600" u="none" cap="none" strike="noStrike">
              <a:solidFill>
                <a:srgbClr val="0D0D0D"/>
              </a:solidFill>
              <a:latin typeface="Calibri"/>
              <a:ea typeface="Calibri"/>
              <a:cs typeface="Calibri"/>
              <a:sym typeface="Calibri"/>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stacado visual 2">
  <p:cSld name="Destacado visual 2">
    <p:spTree>
      <p:nvGrpSpPr>
        <p:cNvPr id="148" name="Shape 148"/>
        <p:cNvGrpSpPr/>
        <p:nvPr/>
      </p:nvGrpSpPr>
      <p:grpSpPr>
        <a:xfrm>
          <a:off x="0" y="0"/>
          <a:ext cx="0" cy="0"/>
          <a:chOff x="0" y="0"/>
          <a:chExt cx="0" cy="0"/>
        </a:xfrm>
      </p:grpSpPr>
      <p:sp>
        <p:nvSpPr>
          <p:cNvPr id="149" name="Google Shape;149;p24"/>
          <p:cNvSpPr/>
          <p:nvPr/>
        </p:nvSpPr>
        <p:spPr>
          <a:xfrm>
            <a:off x="0" y="-20538"/>
            <a:ext cx="9144000" cy="1815666"/>
          </a:xfrm>
          <a:prstGeom prst="rect">
            <a:avLst/>
          </a:prstGeom>
          <a:solidFill>
            <a:srgbClr val="FA4F10"/>
          </a:solidFill>
          <a:ln>
            <a:noFill/>
          </a:ln>
        </p:spPr>
        <p:txBody>
          <a:bodyPr anchorCtr="0" anchor="ctr" bIns="45700" lIns="648000" spcFirstLastPara="1" rIns="91425" wrap="square" tIns="45700">
            <a:noAutofit/>
          </a:bodyPr>
          <a:lstStyle/>
          <a:p>
            <a:pPr indent="0" lvl="0" marL="0" marR="0" rtl="0" algn="l">
              <a:spcBef>
                <a:spcPts val="0"/>
              </a:spcBef>
              <a:spcAft>
                <a:spcPts val="0"/>
              </a:spcAft>
              <a:buNone/>
            </a:pPr>
            <a:r>
              <a:t/>
            </a:r>
            <a:endParaRPr b="0" i="0" sz="2400" u="none" cap="none" strike="noStrike">
              <a:solidFill>
                <a:schemeClr val="lt1"/>
              </a:solidFill>
              <a:latin typeface="Calibri"/>
              <a:ea typeface="Calibri"/>
              <a:cs typeface="Calibri"/>
              <a:sym typeface="Calibri"/>
            </a:endParaRPr>
          </a:p>
        </p:txBody>
      </p:sp>
      <p:sp>
        <p:nvSpPr>
          <p:cNvPr id="150" name="Google Shape;150;p24"/>
          <p:cNvSpPr txBox="1"/>
          <p:nvPr/>
        </p:nvSpPr>
        <p:spPr>
          <a:xfrm>
            <a:off x="676200" y="2031690"/>
            <a:ext cx="4471864" cy="2484276"/>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1" lang="es" sz="1800" u="none" cap="none" strike="noStrike">
                <a:solidFill>
                  <a:srgbClr val="3F3F3F"/>
                </a:solidFill>
                <a:latin typeface="Calibri"/>
                <a:ea typeface="Calibri"/>
                <a:cs typeface="Calibri"/>
                <a:sym typeface="Calibri"/>
              </a:rPr>
              <a:t>En un momento clave de nuestra presentación, tienes que grabar una idea en la mente de tu audiencia.</a:t>
            </a:r>
            <a:endParaRPr/>
          </a:p>
          <a:p>
            <a:pPr indent="0" lvl="0" marL="0" marR="0" rtl="0" algn="l">
              <a:spcBef>
                <a:spcPts val="0"/>
              </a:spcBef>
              <a:spcAft>
                <a:spcPts val="0"/>
              </a:spcAft>
              <a:buNone/>
            </a:pPr>
            <a:r>
              <a:t/>
            </a:r>
            <a:endParaRPr b="0" i="1" sz="18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1" i="0" lang="es" sz="1800" u="none" cap="none" strike="noStrike">
                <a:solidFill>
                  <a:srgbClr val="3F3F3F"/>
                </a:solidFill>
                <a:latin typeface="Calibri"/>
                <a:ea typeface="Calibri"/>
                <a:cs typeface="Calibri"/>
                <a:sym typeface="Calibri"/>
              </a:rPr>
              <a:t>No vas a encontrar estas fotos a la primera, </a:t>
            </a:r>
            <a:r>
              <a:rPr b="0" i="0" lang="es" sz="1600" u="none" cap="none" strike="noStrike">
                <a:solidFill>
                  <a:srgbClr val="3F3F3F"/>
                </a:solidFill>
                <a:latin typeface="Calibri"/>
                <a:ea typeface="Calibri"/>
                <a:cs typeface="Calibri"/>
                <a:sym typeface="Calibri"/>
              </a:rPr>
              <a:t>así que tómate tiempo para buscar y preparar estas diapositivas.</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En esta tuvimos que borrar la marca de agua de la foto, recortar el fondo y colocar sobre el resultado el imagotipo para transmitir el mensaje.</a:t>
            </a:r>
            <a:endParaRPr/>
          </a:p>
        </p:txBody>
      </p:sp>
      <p:sp>
        <p:nvSpPr>
          <p:cNvPr id="151" name="Google Shape;151;p24"/>
          <p:cNvSpPr/>
          <p:nvPr/>
        </p:nvSpPr>
        <p:spPr>
          <a:xfrm>
            <a:off x="653125" y="1059582"/>
            <a:ext cx="4566947" cy="581265"/>
          </a:xfrm>
          <a:prstGeom prst="rect">
            <a:avLst/>
          </a:prstGeom>
          <a:noFill/>
          <a:ln>
            <a:noFill/>
          </a:ln>
        </p:spPr>
        <p:txBody>
          <a:bodyPr anchorCtr="0" anchor="t" bIns="45700" lIns="91425" spcFirstLastPara="1" rIns="91425" wrap="square" tIns="45700">
            <a:noAutofit/>
          </a:bodyPr>
          <a:lstStyle/>
          <a:p>
            <a:pPr indent="0" lvl="0" marL="0" marR="0" rtl="0" algn="l">
              <a:lnSpc>
                <a:spcPct val="75000"/>
              </a:lnSpc>
              <a:spcBef>
                <a:spcPts val="0"/>
              </a:spcBef>
              <a:spcAft>
                <a:spcPts val="0"/>
              </a:spcAft>
              <a:buNone/>
            </a:pPr>
            <a:r>
              <a:rPr b="1" i="1" lang="es" sz="8800" u="none" cap="none" strike="noStrike">
                <a:solidFill>
                  <a:schemeClr val="lt1"/>
                </a:solidFill>
                <a:latin typeface="Calibri"/>
                <a:ea typeface="Calibri"/>
                <a:cs typeface="Calibri"/>
                <a:sym typeface="Calibri"/>
              </a:rPr>
              <a:t>impacto</a:t>
            </a:r>
            <a:endParaRPr b="0" i="1" sz="8800" u="none" cap="none" strike="noStrike">
              <a:solidFill>
                <a:schemeClr val="lt1"/>
              </a:solidFill>
              <a:latin typeface="Calibri"/>
              <a:ea typeface="Calibri"/>
              <a:cs typeface="Calibri"/>
              <a:sym typeface="Calibri"/>
            </a:endParaRPr>
          </a:p>
        </p:txBody>
      </p:sp>
      <p:sp>
        <p:nvSpPr>
          <p:cNvPr id="152" name="Google Shape;152;p24"/>
          <p:cNvSpPr/>
          <p:nvPr/>
        </p:nvSpPr>
        <p:spPr>
          <a:xfrm>
            <a:off x="683568" y="195486"/>
            <a:ext cx="4536504" cy="623248"/>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2400" u="none" cap="none" strike="noStrike">
                <a:solidFill>
                  <a:schemeClr val="lt1"/>
                </a:solidFill>
                <a:latin typeface="Calibri"/>
                <a:ea typeface="Calibri"/>
                <a:cs typeface="Calibri"/>
                <a:sym typeface="Calibri"/>
              </a:rPr>
              <a:t>Aquí tenéis un ejemplo</a:t>
            </a:r>
            <a:endParaRPr/>
          </a:p>
          <a:p>
            <a:pPr indent="0" lvl="0" marL="0" marR="0" rtl="0" algn="l">
              <a:spcBef>
                <a:spcPts val="0"/>
              </a:spcBef>
              <a:spcAft>
                <a:spcPts val="0"/>
              </a:spcAft>
              <a:buNone/>
            </a:pPr>
            <a:r>
              <a:rPr b="1" i="0" lang="es" sz="2400" u="none" cap="none" strike="noStrike">
                <a:solidFill>
                  <a:schemeClr val="lt1"/>
                </a:solidFill>
                <a:latin typeface="Calibri"/>
                <a:ea typeface="Calibri"/>
                <a:cs typeface="Calibri"/>
                <a:sym typeface="Calibri"/>
              </a:rPr>
              <a:t>        de diapositiva de alto</a:t>
            </a:r>
            <a:endParaRPr/>
          </a:p>
        </p:txBody>
      </p:sp>
      <p:sp>
        <p:nvSpPr>
          <p:cNvPr id="153" name="Google Shape;153;p24"/>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154" name="Google Shape;154;p24"/>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pic>
        <p:nvPicPr>
          <p:cNvPr id="155" name="Google Shape;155;p24"/>
          <p:cNvPicPr preferRelativeResize="0"/>
          <p:nvPr/>
        </p:nvPicPr>
        <p:blipFill>
          <a:blip r:embed="rId2">
            <a:alphaModFix/>
          </a:blip>
          <a:stretch>
            <a:fillRect/>
          </a:stretch>
        </p:blipFill>
        <p:spPr>
          <a:xfrm>
            <a:off x="7956376" y="4870832"/>
            <a:ext cx="722442" cy="187835"/>
          </a:xfrm>
          <a:prstGeom prst="rect">
            <a:avLst/>
          </a:prstGeom>
          <a:noFill/>
          <a:ln>
            <a:noFill/>
          </a:ln>
        </p:spPr>
      </p:pic>
      <p:pic>
        <p:nvPicPr>
          <p:cNvPr id="156" name="Google Shape;156;p24"/>
          <p:cNvPicPr preferRelativeResize="0"/>
          <p:nvPr/>
        </p:nvPicPr>
        <p:blipFill>
          <a:blip r:embed="rId3">
            <a:alphaModFix/>
          </a:blip>
          <a:stretch>
            <a:fillRect/>
          </a:stretch>
        </p:blipFill>
        <p:spPr>
          <a:xfrm>
            <a:off x="5076056" y="170516"/>
            <a:ext cx="3050214" cy="497298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lide espefícifo (datos)">
  <p:cSld name="Slide espefícifo (datos)">
    <p:spTree>
      <p:nvGrpSpPr>
        <p:cNvPr id="157" name="Shape 157"/>
        <p:cNvGrpSpPr/>
        <p:nvPr/>
      </p:nvGrpSpPr>
      <p:grpSpPr>
        <a:xfrm>
          <a:off x="0" y="0"/>
          <a:ext cx="0" cy="0"/>
          <a:chOff x="0" y="0"/>
          <a:chExt cx="0" cy="0"/>
        </a:xfrm>
      </p:grpSpPr>
      <p:sp>
        <p:nvSpPr>
          <p:cNvPr id="158" name="Google Shape;158;p25"/>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159" name="Google Shape;159;p25"/>
          <p:cNvPicPr preferRelativeResize="0"/>
          <p:nvPr/>
        </p:nvPicPr>
        <p:blipFill>
          <a:blip r:embed="rId2">
            <a:alphaModFix/>
          </a:blip>
          <a:stretch>
            <a:fillRect/>
          </a:stretch>
        </p:blipFill>
        <p:spPr>
          <a:xfrm>
            <a:off x="7956376" y="4870832"/>
            <a:ext cx="722442" cy="187835"/>
          </a:xfrm>
          <a:prstGeom prst="rect">
            <a:avLst/>
          </a:prstGeom>
          <a:noFill/>
          <a:ln>
            <a:noFill/>
          </a:ln>
        </p:spPr>
      </p:pic>
      <p:pic>
        <p:nvPicPr>
          <p:cNvPr id="160" name="Google Shape;160;p25"/>
          <p:cNvPicPr preferRelativeResize="0"/>
          <p:nvPr/>
        </p:nvPicPr>
        <p:blipFill>
          <a:blip r:embed="rId3">
            <a:alphaModFix/>
          </a:blip>
          <a:stretch>
            <a:fillRect/>
          </a:stretch>
        </p:blipFill>
        <p:spPr>
          <a:xfrm>
            <a:off x="0" y="2308864"/>
            <a:ext cx="9144000" cy="2525343"/>
          </a:xfrm>
          <a:prstGeom prst="rect">
            <a:avLst/>
          </a:prstGeom>
          <a:noFill/>
          <a:ln>
            <a:noFill/>
          </a:ln>
        </p:spPr>
      </p:pic>
      <p:sp>
        <p:nvSpPr>
          <p:cNvPr id="161" name="Google Shape;161;p25"/>
          <p:cNvSpPr/>
          <p:nvPr/>
        </p:nvSpPr>
        <p:spPr>
          <a:xfrm>
            <a:off x="638493" y="1666033"/>
            <a:ext cx="2663825" cy="946413"/>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4400" u="none" cap="none" strike="noStrike">
                <a:solidFill>
                  <a:srgbClr val="FA4F10"/>
                </a:solidFill>
                <a:latin typeface="Calibri"/>
                <a:ea typeface="Calibri"/>
                <a:cs typeface="Calibri"/>
                <a:sym typeface="Calibri"/>
              </a:rPr>
              <a:t>26%</a:t>
            </a:r>
            <a:endParaRPr b="1" i="0" sz="4400" u="none" cap="none" strike="noStrike">
              <a:solidFill>
                <a:srgbClr val="FA4F10"/>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chemeClr val="dk1"/>
                </a:solidFill>
                <a:latin typeface="Calibri"/>
                <a:ea typeface="Calibri"/>
                <a:cs typeface="Calibri"/>
                <a:sym typeface="Calibri"/>
              </a:rPr>
              <a:t>De los usuarios de internet sólo acceden por móvil</a:t>
            </a:r>
            <a:endParaRPr b="0" i="0" sz="1600" u="none" cap="none" strike="noStrike">
              <a:solidFill>
                <a:schemeClr val="dk1"/>
              </a:solidFill>
              <a:latin typeface="Calibri"/>
              <a:ea typeface="Calibri"/>
              <a:cs typeface="Calibri"/>
              <a:sym typeface="Calibri"/>
            </a:endParaRPr>
          </a:p>
        </p:txBody>
      </p:sp>
      <p:sp>
        <p:nvSpPr>
          <p:cNvPr id="162" name="Google Shape;162;p25"/>
          <p:cNvSpPr/>
          <p:nvPr/>
        </p:nvSpPr>
        <p:spPr>
          <a:xfrm>
            <a:off x="3636565" y="1666422"/>
            <a:ext cx="2087563" cy="90024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4400" u="none" cap="none" strike="noStrike">
                <a:solidFill>
                  <a:srgbClr val="FA4F10"/>
                </a:solidFill>
                <a:latin typeface="Calibri"/>
                <a:ea typeface="Calibri"/>
                <a:cs typeface="Calibri"/>
                <a:sym typeface="Calibri"/>
              </a:rPr>
              <a:t>14%</a:t>
            </a:r>
            <a:endParaRPr b="1" i="0" sz="4400" u="none" cap="none" strike="noStrike">
              <a:solidFill>
                <a:srgbClr val="FA4F10"/>
              </a:solidFill>
              <a:latin typeface="Calibri"/>
              <a:ea typeface="Calibri"/>
              <a:cs typeface="Calibri"/>
              <a:sym typeface="Calibri"/>
            </a:endParaRPr>
          </a:p>
          <a:p>
            <a:pPr indent="0" lvl="0" marL="0" marR="0" rtl="0" algn="l">
              <a:spcBef>
                <a:spcPts val="0"/>
              </a:spcBef>
              <a:spcAft>
                <a:spcPts val="0"/>
              </a:spcAft>
              <a:buNone/>
            </a:pPr>
            <a:r>
              <a:rPr b="1" i="0" lang="es" sz="1400" u="none" cap="none" strike="noStrike">
                <a:solidFill>
                  <a:schemeClr val="dk1"/>
                </a:solidFill>
                <a:latin typeface="Calibri"/>
                <a:ea typeface="Calibri"/>
                <a:cs typeface="Calibri"/>
                <a:sym typeface="Calibri"/>
              </a:rPr>
              <a:t>De las visitas será desde un móvil </a:t>
            </a:r>
            <a:r>
              <a:rPr b="0" i="0" lang="es" sz="1400" u="none" cap="none" strike="noStrike">
                <a:solidFill>
                  <a:schemeClr val="dk1"/>
                </a:solidFill>
                <a:latin typeface="Calibri"/>
                <a:ea typeface="Calibri"/>
                <a:cs typeface="Calibri"/>
                <a:sym typeface="Calibri"/>
              </a:rPr>
              <a:t>(ya en 2013)</a:t>
            </a:r>
            <a:endParaRPr b="0" i="0" sz="1400" u="none" cap="none" strike="noStrike">
              <a:solidFill>
                <a:schemeClr val="dk1"/>
              </a:solidFill>
              <a:latin typeface="Calibri"/>
              <a:ea typeface="Calibri"/>
              <a:cs typeface="Calibri"/>
              <a:sym typeface="Calibri"/>
            </a:endParaRPr>
          </a:p>
        </p:txBody>
      </p:sp>
      <p:sp>
        <p:nvSpPr>
          <p:cNvPr id="163" name="Google Shape;163;p25"/>
          <p:cNvSpPr/>
          <p:nvPr/>
        </p:nvSpPr>
        <p:spPr>
          <a:xfrm>
            <a:off x="6084888" y="1510356"/>
            <a:ext cx="2384797" cy="1477327"/>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5800" u="none" cap="none" strike="noStrike">
                <a:solidFill>
                  <a:srgbClr val="FA4F10"/>
                </a:solidFill>
                <a:latin typeface="Calibri"/>
                <a:ea typeface="Calibri"/>
                <a:cs typeface="Calibri"/>
                <a:sym typeface="Calibri"/>
              </a:rPr>
              <a:t>x</a:t>
            </a:r>
            <a:r>
              <a:rPr b="1" i="0" lang="es" sz="4400" u="none" cap="none" strike="noStrike">
                <a:solidFill>
                  <a:srgbClr val="FA4F10"/>
                </a:solidFill>
                <a:latin typeface="Calibri"/>
                <a:ea typeface="Calibri"/>
                <a:cs typeface="Calibri"/>
                <a:sym typeface="Calibri"/>
              </a:rPr>
              <a:t>2</a:t>
            </a:r>
            <a:endParaRPr b="1" i="0" sz="4400" u="none" cap="none" strike="noStrike">
              <a:solidFill>
                <a:srgbClr val="FA4F10"/>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chemeClr val="dk1"/>
                </a:solidFill>
                <a:latin typeface="Calibri"/>
                <a:ea typeface="Calibri"/>
                <a:cs typeface="Calibri"/>
                <a:sym typeface="Calibri"/>
              </a:rPr>
              <a:t>Los usuarios de Internet en el móvil se han duplicado cada año desde 2009</a:t>
            </a:r>
            <a:endParaRPr b="0" i="0" sz="1600" u="none" cap="none" strike="noStrike">
              <a:solidFill>
                <a:schemeClr val="dk1"/>
              </a:solidFill>
              <a:latin typeface="Calibri"/>
              <a:ea typeface="Calibri"/>
              <a:cs typeface="Calibri"/>
              <a:sym typeface="Calibri"/>
            </a:endParaRPr>
          </a:p>
        </p:txBody>
      </p:sp>
      <p:sp>
        <p:nvSpPr>
          <p:cNvPr id="164" name="Google Shape;164;p25"/>
          <p:cNvSpPr txBox="1"/>
          <p:nvPr/>
        </p:nvSpPr>
        <p:spPr>
          <a:xfrm>
            <a:off x="642938" y="1037800"/>
            <a:ext cx="7858125" cy="403957"/>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1600" u="none" cap="none" strike="noStrike">
                <a:solidFill>
                  <a:srgbClr val="000000"/>
                </a:solidFill>
                <a:latin typeface="Calibri"/>
                <a:ea typeface="Calibri"/>
                <a:cs typeface="Calibri"/>
                <a:sym typeface="Calibri"/>
              </a:rPr>
              <a:t>Los slides específicos no son una oportunidad para el desorden, fíjate por ejemplo que aun en una diapositiva tan peculiar se respeta la alineación.</a:t>
            </a:r>
            <a:endParaRPr b="0" i="0" sz="1600" u="none" cap="none" strike="noStrike">
              <a:solidFill>
                <a:srgbClr val="000000"/>
              </a:solidFill>
              <a:latin typeface="Calibri"/>
              <a:ea typeface="Calibri"/>
              <a:cs typeface="Calibri"/>
              <a:sym typeface="Calibri"/>
            </a:endParaRPr>
          </a:p>
        </p:txBody>
      </p:sp>
      <p:cxnSp>
        <p:nvCxnSpPr>
          <p:cNvPr id="165" name="Google Shape;165;p25"/>
          <p:cNvCxnSpPr/>
          <p:nvPr/>
        </p:nvCxnSpPr>
        <p:spPr>
          <a:xfrm>
            <a:off x="649660" y="593998"/>
            <a:ext cx="0" cy="4062222"/>
          </a:xfrm>
          <a:prstGeom prst="straightConnector1">
            <a:avLst/>
          </a:prstGeom>
          <a:noFill/>
          <a:ln cap="flat" cmpd="sng" w="19050">
            <a:solidFill>
              <a:srgbClr val="4A7DBB"/>
            </a:solidFill>
            <a:prstDash val="dash"/>
            <a:round/>
            <a:headEnd len="sm" w="sm" type="none"/>
            <a:tailEnd len="sm" w="sm" type="none"/>
          </a:ln>
        </p:spPr>
      </p:cxnSp>
      <p:cxnSp>
        <p:nvCxnSpPr>
          <p:cNvPr id="166" name="Google Shape;166;p25"/>
          <p:cNvCxnSpPr/>
          <p:nvPr/>
        </p:nvCxnSpPr>
        <p:spPr>
          <a:xfrm>
            <a:off x="8488735" y="593998"/>
            <a:ext cx="0" cy="4062222"/>
          </a:xfrm>
          <a:prstGeom prst="straightConnector1">
            <a:avLst/>
          </a:prstGeom>
          <a:noFill/>
          <a:ln cap="flat" cmpd="sng" w="19050">
            <a:solidFill>
              <a:srgbClr val="4A7DBB"/>
            </a:solidFill>
            <a:prstDash val="dash"/>
            <a:round/>
            <a:headEnd len="sm" w="sm" type="none"/>
            <a:tailEnd len="sm" w="sm" type="none"/>
          </a:ln>
        </p:spPr>
      </p:cxnSp>
      <p:sp>
        <p:nvSpPr>
          <p:cNvPr id="167" name="Google Shape;167;p25"/>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4  Y un layout algo diferente porque viene bien cambiar</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lide espefícifo (datos)">
  <p:cSld name="1_Slide espefícifo (datos)">
    <p:spTree>
      <p:nvGrpSpPr>
        <p:cNvPr id="168" name="Shape 168"/>
        <p:cNvGrpSpPr/>
        <p:nvPr/>
      </p:nvGrpSpPr>
      <p:grpSpPr>
        <a:xfrm>
          <a:off x="0" y="0"/>
          <a:ext cx="0" cy="0"/>
          <a:chOff x="0" y="0"/>
          <a:chExt cx="0" cy="0"/>
        </a:xfrm>
      </p:grpSpPr>
      <p:sp>
        <p:nvSpPr>
          <p:cNvPr id="169" name="Google Shape;169;p26"/>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5  Algunos destacados visuales</a:t>
            </a:r>
            <a:endParaRPr b="0" i="0" sz="1800" u="none" cap="none" strike="noStrike">
              <a:solidFill>
                <a:srgbClr val="0C0C0C"/>
              </a:solidFill>
              <a:latin typeface="Calibri"/>
              <a:ea typeface="Calibri"/>
              <a:cs typeface="Calibri"/>
              <a:sym typeface="Calibri"/>
            </a:endParaRPr>
          </a:p>
        </p:txBody>
      </p:sp>
      <p:sp>
        <p:nvSpPr>
          <p:cNvPr id="170" name="Google Shape;170;p26"/>
          <p:cNvSpPr/>
          <p:nvPr/>
        </p:nvSpPr>
        <p:spPr>
          <a:xfrm flipH="1">
            <a:off x="4949445" y="3943290"/>
            <a:ext cx="3496347" cy="485202"/>
          </a:xfrm>
          <a:prstGeom prst="rect">
            <a:avLst/>
          </a:prstGeom>
          <a:no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 Esto es un pie aclaratorio al destacado; puede tener más de una línea, pero más de dos es una locura</a:t>
            </a:r>
            <a:endParaRPr b="0" i="0" sz="1100" u="none" cap="none" strike="noStrike">
              <a:solidFill>
                <a:srgbClr val="7F7F7F"/>
              </a:solidFill>
              <a:latin typeface="Calibri"/>
              <a:ea typeface="Calibri"/>
              <a:cs typeface="Calibri"/>
              <a:sym typeface="Calibri"/>
            </a:endParaRPr>
          </a:p>
        </p:txBody>
      </p:sp>
      <p:sp>
        <p:nvSpPr>
          <p:cNvPr id="171" name="Google Shape;171;p26"/>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172" name="Google Shape;172;p26"/>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173" name="Google Shape;173;p26"/>
          <p:cNvSpPr txBox="1"/>
          <p:nvPr/>
        </p:nvSpPr>
        <p:spPr>
          <a:xfrm>
            <a:off x="5086636" y="2509274"/>
            <a:ext cx="3168352" cy="117724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1600" u="none" cap="none" strike="noStrike">
                <a:solidFill>
                  <a:schemeClr val="dk1"/>
                </a:solidFill>
                <a:latin typeface="Calibri"/>
                <a:ea typeface="Calibri"/>
                <a:cs typeface="Calibri"/>
                <a:sym typeface="Calibri"/>
              </a:rPr>
              <a:t>Podeis usar negrita si queréis destacar algo.  </a:t>
            </a:r>
            <a:r>
              <a:rPr b="0" i="0" lang="es" sz="1600" u="none" cap="none" strike="noStrike">
                <a:solidFill>
                  <a:schemeClr val="dk1"/>
                </a:solidFill>
                <a:latin typeface="Calibri"/>
                <a:ea typeface="Calibri"/>
                <a:cs typeface="Calibri"/>
                <a:sym typeface="Calibri"/>
              </a:rPr>
              <a:t>Si metéis una imagen en la zona superior utilizad todo el ancho como veis aquí. Mejor eso que dejar espacio en blanco a ambos lados.</a:t>
            </a:r>
            <a:endParaRPr b="1" i="0" sz="1600" u="none" cap="none" strike="noStrike">
              <a:solidFill>
                <a:schemeClr val="dk1"/>
              </a:solidFill>
              <a:latin typeface="Calibri"/>
              <a:ea typeface="Calibri"/>
              <a:cs typeface="Calibri"/>
              <a:sym typeface="Calibri"/>
            </a:endParaRPr>
          </a:p>
        </p:txBody>
      </p:sp>
      <p:pic>
        <p:nvPicPr>
          <p:cNvPr id="174" name="Google Shape;174;p26"/>
          <p:cNvPicPr preferRelativeResize="0"/>
          <p:nvPr/>
        </p:nvPicPr>
        <p:blipFill>
          <a:blip r:embed="rId3">
            <a:alphaModFix/>
          </a:blip>
          <a:stretch>
            <a:fillRect/>
          </a:stretch>
        </p:blipFill>
        <p:spPr>
          <a:xfrm>
            <a:off x="4933828" y="1618253"/>
            <a:ext cx="2618664" cy="742506"/>
          </a:xfrm>
          <a:prstGeom prst="rect">
            <a:avLst/>
          </a:prstGeom>
          <a:noFill/>
          <a:ln>
            <a:noFill/>
          </a:ln>
        </p:spPr>
      </p:pic>
      <p:pic>
        <p:nvPicPr>
          <p:cNvPr id="175" name="Google Shape;175;p26"/>
          <p:cNvPicPr preferRelativeResize="0"/>
          <p:nvPr/>
        </p:nvPicPr>
        <p:blipFill>
          <a:blip r:embed="rId4">
            <a:alphaModFix/>
          </a:blip>
          <a:stretch>
            <a:fillRect/>
          </a:stretch>
        </p:blipFill>
        <p:spPr>
          <a:xfrm>
            <a:off x="3140190" y="1820698"/>
            <a:ext cx="590364" cy="590364"/>
          </a:xfrm>
          <a:prstGeom prst="rect">
            <a:avLst/>
          </a:prstGeom>
          <a:noFill/>
          <a:ln>
            <a:noFill/>
          </a:ln>
        </p:spPr>
      </p:pic>
      <p:cxnSp>
        <p:nvCxnSpPr>
          <p:cNvPr id="176" name="Google Shape;176;p26"/>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177" name="Google Shape;177;p26"/>
          <p:cNvSpPr/>
          <p:nvPr/>
        </p:nvSpPr>
        <p:spPr>
          <a:xfrm>
            <a:off x="679043" y="1275606"/>
            <a:ext cx="3492603" cy="405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Ejemplo de otro destacado visual</a:t>
            </a:r>
            <a:endParaRPr b="0" i="0" sz="1600" u="none" cap="none" strike="noStrike">
              <a:solidFill>
                <a:schemeClr val="lt1"/>
              </a:solidFill>
              <a:latin typeface="Calibri"/>
              <a:ea typeface="Calibri"/>
              <a:cs typeface="Calibri"/>
              <a:sym typeface="Calibri"/>
            </a:endParaRPr>
          </a:p>
        </p:txBody>
      </p:sp>
      <p:sp>
        <p:nvSpPr>
          <p:cNvPr id="178" name="Google Shape;178;p26"/>
          <p:cNvSpPr/>
          <p:nvPr/>
        </p:nvSpPr>
        <p:spPr>
          <a:xfrm>
            <a:off x="819331" y="1717667"/>
            <a:ext cx="2131909" cy="80791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Calibri"/>
              <a:buNone/>
            </a:pPr>
            <a:r>
              <a:rPr b="0" i="0" lang="es" sz="1600" u="none" cap="none" strike="noStrike">
                <a:solidFill>
                  <a:srgbClr val="000000"/>
                </a:solidFill>
                <a:latin typeface="Calibri"/>
                <a:ea typeface="Calibri"/>
                <a:cs typeface="Calibri"/>
                <a:sym typeface="Calibri"/>
              </a:rPr>
              <a:t>Un destacado con un icono a la derecha. Puede no tenerlo y funcionar también.</a:t>
            </a:r>
            <a:endParaRPr/>
          </a:p>
        </p:txBody>
      </p:sp>
      <p:sp>
        <p:nvSpPr>
          <p:cNvPr id="179" name="Google Shape;179;p26"/>
          <p:cNvSpPr/>
          <p:nvPr/>
        </p:nvSpPr>
        <p:spPr>
          <a:xfrm>
            <a:off x="819331" y="2625756"/>
            <a:ext cx="3212029" cy="117724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Calibri"/>
              <a:buNone/>
            </a:pPr>
            <a:r>
              <a:rPr b="0" i="0" lang="es" sz="1600" u="none" cap="none" strike="noStrike">
                <a:solidFill>
                  <a:srgbClr val="000000"/>
                </a:solidFill>
                <a:latin typeface="Calibri"/>
                <a:ea typeface="Calibri"/>
                <a:cs typeface="Calibri"/>
                <a:sym typeface="Calibri"/>
              </a:rPr>
              <a:t>Fijaos en los espacios que dejamos con la imagen. </a:t>
            </a:r>
            <a:r>
              <a:rPr b="1" i="0" lang="es" sz="1600" u="none" cap="none" strike="noStrike">
                <a:solidFill>
                  <a:srgbClr val="000000"/>
                </a:solidFill>
                <a:latin typeface="Calibri"/>
                <a:ea typeface="Calibri"/>
                <a:cs typeface="Calibri"/>
                <a:sym typeface="Calibri"/>
              </a:rPr>
              <a:t>No sirve de nada pegar más el texto</a:t>
            </a:r>
            <a:r>
              <a:rPr b="0" i="0" lang="es" sz="1600" u="none" cap="none" strike="noStrike">
                <a:solidFill>
                  <a:srgbClr val="000000"/>
                </a:solidFill>
                <a:latin typeface="Calibri"/>
                <a:ea typeface="Calibri"/>
                <a:cs typeface="Calibri"/>
                <a:sym typeface="Calibri"/>
              </a:rPr>
              <a:t> porque para lo que sirve es para que no comprendamos ni el texto ni la imagen que hemos asociado</a:t>
            </a:r>
            <a:endParaRPr/>
          </a:p>
        </p:txBody>
      </p:sp>
      <p:sp>
        <p:nvSpPr>
          <p:cNvPr id="180" name="Google Shape;180;p26"/>
          <p:cNvSpPr/>
          <p:nvPr/>
        </p:nvSpPr>
        <p:spPr>
          <a:xfrm>
            <a:off x="4931718" y="1275606"/>
            <a:ext cx="3492603" cy="405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Y otro más, pero con un gráfico arriba</a:t>
            </a:r>
            <a:endParaRPr b="0" i="0" sz="1600" u="none" cap="none" strike="noStrike">
              <a:solidFill>
                <a:schemeClr val="lt1"/>
              </a:solidFill>
              <a:latin typeface="Calibri"/>
              <a:ea typeface="Calibri"/>
              <a:cs typeface="Calibri"/>
              <a:sym typeface="Calibri"/>
            </a:endParaRPr>
          </a:p>
        </p:txBody>
      </p:sp>
      <p:sp>
        <p:nvSpPr>
          <p:cNvPr id="181" name="Google Shape;181;p26"/>
          <p:cNvSpPr/>
          <p:nvPr/>
        </p:nvSpPr>
        <p:spPr>
          <a:xfrm>
            <a:off x="6372200" y="-1"/>
            <a:ext cx="2771800" cy="932768"/>
          </a:xfrm>
          <a:prstGeom prst="rect">
            <a:avLst/>
          </a:prstGeom>
          <a:solidFill>
            <a:schemeClr val="lt1"/>
          </a:solidFill>
          <a:ln>
            <a:noFill/>
          </a:ln>
        </p:spPr>
        <p:txBody>
          <a:bodyPr anchorCtr="0" anchor="ctr" bIns="45700" lIns="648000"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182" name="Google Shape;182;p26"/>
          <p:cNvPicPr preferRelativeResize="0"/>
          <p:nvPr/>
        </p:nvPicPr>
        <p:blipFill>
          <a:blip r:embed="rId5">
            <a:alphaModFix/>
          </a:blip>
          <a:stretch>
            <a:fillRect/>
          </a:stretch>
        </p:blipFill>
        <p:spPr>
          <a:xfrm>
            <a:off x="6625879" y="244091"/>
            <a:ext cx="653473" cy="653473"/>
          </a:xfrm>
          <a:prstGeom prst="rect">
            <a:avLst/>
          </a:prstGeom>
          <a:noFill/>
          <a:ln>
            <a:noFill/>
          </a:ln>
        </p:spPr>
      </p:pic>
      <p:pic>
        <p:nvPicPr>
          <p:cNvPr id="183" name="Google Shape;183;p26"/>
          <p:cNvPicPr preferRelativeResize="0"/>
          <p:nvPr/>
        </p:nvPicPr>
        <p:blipFill>
          <a:blip r:embed="rId6">
            <a:alphaModFix/>
          </a:blip>
          <a:stretch>
            <a:fillRect/>
          </a:stretch>
        </p:blipFill>
        <p:spPr>
          <a:xfrm>
            <a:off x="7759817" y="230755"/>
            <a:ext cx="471455" cy="666809"/>
          </a:xfrm>
          <a:prstGeom prst="rect">
            <a:avLst/>
          </a:prstGeom>
          <a:noFill/>
          <a:ln>
            <a:noFill/>
          </a:ln>
        </p:spPr>
      </p:pic>
      <p:sp>
        <p:nvSpPr>
          <p:cNvPr id="184" name="Google Shape;184;p26"/>
          <p:cNvSpPr/>
          <p:nvPr/>
        </p:nvSpPr>
        <p:spPr>
          <a:xfrm>
            <a:off x="9468544" y="107977"/>
            <a:ext cx="3312368" cy="1167629"/>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Estos destacados de la zona superior derecha necesitan que además cambiemos el fondo de la cabecera. </a:t>
            </a:r>
            <a:endParaRPr/>
          </a:p>
          <a:p>
            <a:pPr indent="0" lvl="0" marL="0" marR="0" rtl="0" algn="l">
              <a:lnSpc>
                <a:spcPct val="110000"/>
              </a:lnSpc>
              <a:spcBef>
                <a:spcPts val="0"/>
              </a:spcBef>
              <a:spcAft>
                <a:spcPts val="0"/>
              </a:spcAft>
              <a:buClr>
                <a:schemeClr val="dk1"/>
              </a:buClr>
              <a:buFont typeface="Calibri"/>
              <a:buNone/>
            </a:pPr>
            <a:r>
              <a:t/>
            </a:r>
            <a:endParaRPr b="0" i="0" sz="1200" u="none" cap="none" strike="noStrike">
              <a:solidFill>
                <a:srgbClr val="0C0C0C"/>
              </a:solidFill>
              <a:latin typeface="Calibri"/>
              <a:ea typeface="Calibri"/>
              <a:cs typeface="Calibri"/>
              <a:sym typeface="Calibri"/>
            </a:endParaRPr>
          </a:p>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Fíjate que las imágenes están alineadas al centro con la línea del título de diapositiva. El diseño es intención.</a:t>
            </a:r>
            <a:endParaRPr b="0" i="0" sz="1200" u="none" cap="none" strike="noStrike">
              <a:solidFill>
                <a:srgbClr val="0C0C0C"/>
              </a:solidFill>
              <a:latin typeface="Calibri"/>
              <a:ea typeface="Calibri"/>
              <a:cs typeface="Calibri"/>
              <a:sym typeface="Calibri"/>
            </a:endParaRPr>
          </a:p>
        </p:txBody>
      </p:sp>
      <p:sp>
        <p:nvSpPr>
          <p:cNvPr id="185" name="Google Shape;185;p26"/>
          <p:cNvSpPr/>
          <p:nvPr/>
        </p:nvSpPr>
        <p:spPr>
          <a:xfrm>
            <a:off x="683568" y="3943290"/>
            <a:ext cx="3492603" cy="34289"/>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186" name="Google Shape;186;p26"/>
          <p:cNvSpPr/>
          <p:nvPr/>
        </p:nvSpPr>
        <p:spPr>
          <a:xfrm>
            <a:off x="4955645" y="3943290"/>
            <a:ext cx="3492603" cy="34289"/>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Slide espefícifo (datos)">
  <p:cSld name="2_Slide espefícifo (datos)">
    <p:spTree>
      <p:nvGrpSpPr>
        <p:cNvPr id="187" name="Shape 187"/>
        <p:cNvGrpSpPr/>
        <p:nvPr/>
      </p:nvGrpSpPr>
      <p:grpSpPr>
        <a:xfrm>
          <a:off x="0" y="0"/>
          <a:ext cx="0" cy="0"/>
          <a:chOff x="0" y="0"/>
          <a:chExt cx="0" cy="0"/>
        </a:xfrm>
      </p:grpSpPr>
      <p:sp>
        <p:nvSpPr>
          <p:cNvPr id="188" name="Google Shape;188;p27"/>
          <p:cNvSpPr/>
          <p:nvPr/>
        </p:nvSpPr>
        <p:spPr>
          <a:xfrm rot="5400000">
            <a:off x="3221849" y="-1136153"/>
            <a:ext cx="2700302" cy="9144000"/>
          </a:xfrm>
          <a:prstGeom prst="rect">
            <a:avLst/>
          </a:prstGeom>
          <a:solidFill>
            <a:srgbClr val="F2F2F2"/>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000000"/>
              </a:solidFill>
              <a:latin typeface="Calibri"/>
              <a:ea typeface="Calibri"/>
              <a:cs typeface="Calibri"/>
              <a:sym typeface="Calibri"/>
            </a:endParaRPr>
          </a:p>
        </p:txBody>
      </p:sp>
      <p:sp>
        <p:nvSpPr>
          <p:cNvPr id="189" name="Google Shape;189;p27"/>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190" name="Google Shape;190;p27"/>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191" name="Google Shape;191;p27"/>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192" name="Google Shape;192;p27"/>
          <p:cNvSpPr/>
          <p:nvPr/>
        </p:nvSpPr>
        <p:spPr>
          <a:xfrm>
            <a:off x="500063" y="3921900"/>
            <a:ext cx="8143875" cy="601581"/>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Aquí va de Nuevo un destacado. ¡No mezcles! Esto pierde fuerza si utilizas más de uno de estos elementos por diapositiva. Tampoco si los repites una y otra vez.</a:t>
            </a:r>
            <a:endParaRPr b="0" i="0" sz="1600" u="none" cap="none" strike="noStrike">
              <a:solidFill>
                <a:schemeClr val="lt1"/>
              </a:solidFill>
              <a:latin typeface="Calibri"/>
              <a:ea typeface="Calibri"/>
              <a:cs typeface="Calibri"/>
              <a:sym typeface="Calibri"/>
            </a:endParaRPr>
          </a:p>
        </p:txBody>
      </p:sp>
      <p:pic>
        <p:nvPicPr>
          <p:cNvPr id="193" name="Google Shape;193;p27"/>
          <p:cNvPicPr preferRelativeResize="0"/>
          <p:nvPr/>
        </p:nvPicPr>
        <p:blipFill>
          <a:blip r:embed="rId3">
            <a:alphaModFix/>
          </a:blip>
          <a:stretch>
            <a:fillRect/>
          </a:stretch>
        </p:blipFill>
        <p:spPr>
          <a:xfrm>
            <a:off x="7034559" y="2366048"/>
            <a:ext cx="1178719" cy="1119188"/>
          </a:xfrm>
          <a:prstGeom prst="rect">
            <a:avLst/>
          </a:prstGeom>
          <a:noFill/>
          <a:ln>
            <a:noFill/>
          </a:ln>
        </p:spPr>
      </p:pic>
      <p:sp>
        <p:nvSpPr>
          <p:cNvPr id="194" name="Google Shape;194;p27"/>
          <p:cNvSpPr txBox="1"/>
          <p:nvPr/>
        </p:nvSpPr>
        <p:spPr>
          <a:xfrm>
            <a:off x="629245" y="3489852"/>
            <a:ext cx="1571625" cy="230833"/>
          </a:xfrm>
          <a:prstGeom prst="rect">
            <a:avLst/>
          </a:prstGeom>
          <a:noFill/>
          <a:ln>
            <a:noFill/>
          </a:ln>
        </p:spPr>
        <p:txBody>
          <a:bodyPr anchorCtr="0" anchor="t" bIns="45700" lIns="91425" spcFirstLastPara="1" rIns="91425" wrap="square" tIns="45700">
            <a:noAutofit/>
          </a:bodyPr>
          <a:lstStyle/>
          <a:p>
            <a:pPr indent="-228600" lvl="0" marL="22860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Interdum dapibus</a:t>
            </a:r>
            <a:endParaRPr b="0" i="0" sz="1400" u="none" cap="none" strike="noStrike">
              <a:solidFill>
                <a:schemeClr val="dk1"/>
              </a:solidFill>
              <a:latin typeface="Calibri"/>
              <a:ea typeface="Calibri"/>
              <a:cs typeface="Calibri"/>
              <a:sym typeface="Calibri"/>
            </a:endParaRPr>
          </a:p>
        </p:txBody>
      </p:sp>
      <p:sp>
        <p:nvSpPr>
          <p:cNvPr id="195" name="Google Shape;195;p27"/>
          <p:cNvSpPr txBox="1"/>
          <p:nvPr/>
        </p:nvSpPr>
        <p:spPr>
          <a:xfrm>
            <a:off x="2757538" y="3489852"/>
            <a:ext cx="1657896" cy="39241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Ornare aliquet suspendisse sem</a:t>
            </a:r>
            <a:endParaRPr b="0" i="0" sz="1400" u="none" cap="none" strike="noStrike">
              <a:solidFill>
                <a:schemeClr val="dk1"/>
              </a:solidFill>
              <a:latin typeface="Calibri"/>
              <a:ea typeface="Calibri"/>
              <a:cs typeface="Calibri"/>
              <a:sym typeface="Calibri"/>
            </a:endParaRPr>
          </a:p>
        </p:txBody>
      </p:sp>
      <p:sp>
        <p:nvSpPr>
          <p:cNvPr id="196" name="Google Shape;196;p27"/>
          <p:cNvSpPr txBox="1"/>
          <p:nvPr/>
        </p:nvSpPr>
        <p:spPr>
          <a:xfrm>
            <a:off x="5061793" y="3489852"/>
            <a:ext cx="1414463" cy="230833"/>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Primis interdum</a:t>
            </a:r>
            <a:endParaRPr b="0" i="0" sz="1400" u="none" cap="none" strike="noStrike">
              <a:solidFill>
                <a:schemeClr val="dk1"/>
              </a:solidFill>
              <a:latin typeface="Calibri"/>
              <a:ea typeface="Calibri"/>
              <a:cs typeface="Calibri"/>
              <a:sym typeface="Calibri"/>
            </a:endParaRPr>
          </a:p>
        </p:txBody>
      </p:sp>
      <p:sp>
        <p:nvSpPr>
          <p:cNvPr id="197" name="Google Shape;197;p27"/>
          <p:cNvSpPr txBox="1"/>
          <p:nvPr/>
        </p:nvSpPr>
        <p:spPr>
          <a:xfrm>
            <a:off x="7020272" y="3489852"/>
            <a:ext cx="1403350" cy="392415"/>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Maecenas sagittis</a:t>
            </a:r>
            <a:endParaRPr b="0" i="0" sz="1400" u="none" cap="none" strike="noStrike">
              <a:solidFill>
                <a:schemeClr val="dk1"/>
              </a:solidFill>
              <a:latin typeface="Calibri"/>
              <a:ea typeface="Calibri"/>
              <a:cs typeface="Calibri"/>
              <a:sym typeface="Calibri"/>
            </a:endParaRPr>
          </a:p>
        </p:txBody>
      </p:sp>
      <p:pic>
        <p:nvPicPr>
          <p:cNvPr id="198" name="Google Shape;198;p27"/>
          <p:cNvPicPr preferRelativeResize="0"/>
          <p:nvPr/>
        </p:nvPicPr>
        <p:blipFill>
          <a:blip r:embed="rId4">
            <a:alphaModFix/>
          </a:blip>
          <a:stretch>
            <a:fillRect/>
          </a:stretch>
        </p:blipFill>
        <p:spPr>
          <a:xfrm>
            <a:off x="2786063" y="2247714"/>
            <a:ext cx="1182290" cy="1178719"/>
          </a:xfrm>
          <a:prstGeom prst="rect">
            <a:avLst/>
          </a:prstGeom>
          <a:noFill/>
          <a:ln>
            <a:noFill/>
          </a:ln>
        </p:spPr>
      </p:pic>
      <p:pic>
        <p:nvPicPr>
          <p:cNvPr id="199" name="Google Shape;199;p27"/>
          <p:cNvPicPr preferRelativeResize="0"/>
          <p:nvPr/>
        </p:nvPicPr>
        <p:blipFill>
          <a:blip r:embed="rId5">
            <a:alphaModFix/>
          </a:blip>
          <a:stretch>
            <a:fillRect/>
          </a:stretch>
        </p:blipFill>
        <p:spPr>
          <a:xfrm>
            <a:off x="2143125" y="2837073"/>
            <a:ext cx="439341" cy="235744"/>
          </a:xfrm>
          <a:prstGeom prst="rect">
            <a:avLst/>
          </a:prstGeom>
          <a:noFill/>
          <a:ln>
            <a:noFill/>
          </a:ln>
        </p:spPr>
      </p:pic>
      <p:pic>
        <p:nvPicPr>
          <p:cNvPr id="200" name="Google Shape;200;p27"/>
          <p:cNvPicPr preferRelativeResize="0"/>
          <p:nvPr/>
        </p:nvPicPr>
        <p:blipFill>
          <a:blip r:embed="rId5">
            <a:alphaModFix/>
          </a:blip>
          <a:stretch>
            <a:fillRect/>
          </a:stretch>
        </p:blipFill>
        <p:spPr>
          <a:xfrm>
            <a:off x="4357688" y="2837073"/>
            <a:ext cx="439340" cy="235744"/>
          </a:xfrm>
          <a:prstGeom prst="rect">
            <a:avLst/>
          </a:prstGeom>
          <a:noFill/>
          <a:ln>
            <a:noFill/>
          </a:ln>
        </p:spPr>
      </p:pic>
      <p:pic>
        <p:nvPicPr>
          <p:cNvPr id="201" name="Google Shape;201;p27"/>
          <p:cNvPicPr preferRelativeResize="0"/>
          <p:nvPr/>
        </p:nvPicPr>
        <p:blipFill>
          <a:blip r:embed="rId5">
            <a:alphaModFix/>
          </a:blip>
          <a:stretch>
            <a:fillRect/>
          </a:stretch>
        </p:blipFill>
        <p:spPr>
          <a:xfrm>
            <a:off x="6635998" y="2849237"/>
            <a:ext cx="439340" cy="235744"/>
          </a:xfrm>
          <a:prstGeom prst="rect">
            <a:avLst/>
          </a:prstGeom>
          <a:noFill/>
          <a:ln>
            <a:noFill/>
          </a:ln>
        </p:spPr>
      </p:pic>
      <p:pic>
        <p:nvPicPr>
          <p:cNvPr id="202" name="Google Shape;202;p27"/>
          <p:cNvPicPr preferRelativeResize="0"/>
          <p:nvPr/>
        </p:nvPicPr>
        <p:blipFill>
          <a:blip r:embed="rId6">
            <a:alphaModFix/>
          </a:blip>
          <a:stretch>
            <a:fillRect/>
          </a:stretch>
        </p:blipFill>
        <p:spPr>
          <a:xfrm>
            <a:off x="857250" y="2247714"/>
            <a:ext cx="828675" cy="1232297"/>
          </a:xfrm>
          <a:prstGeom prst="rect">
            <a:avLst/>
          </a:prstGeom>
          <a:noFill/>
          <a:ln>
            <a:noFill/>
          </a:ln>
        </p:spPr>
      </p:pic>
      <p:pic>
        <p:nvPicPr>
          <p:cNvPr id="203" name="Google Shape;203;p27"/>
          <p:cNvPicPr preferRelativeResize="0"/>
          <p:nvPr/>
        </p:nvPicPr>
        <p:blipFill>
          <a:blip r:embed="rId7">
            <a:alphaModFix/>
          </a:blip>
          <a:stretch>
            <a:fillRect/>
          </a:stretch>
        </p:blipFill>
        <p:spPr>
          <a:xfrm>
            <a:off x="4926261" y="2462027"/>
            <a:ext cx="1271588" cy="957263"/>
          </a:xfrm>
          <a:prstGeom prst="rect">
            <a:avLst/>
          </a:prstGeom>
          <a:noFill/>
          <a:ln>
            <a:noFill/>
          </a:ln>
        </p:spPr>
      </p:pic>
      <p:sp>
        <p:nvSpPr>
          <p:cNvPr id="204" name="Google Shape;204;p27"/>
          <p:cNvSpPr txBox="1"/>
          <p:nvPr/>
        </p:nvSpPr>
        <p:spPr>
          <a:xfrm>
            <a:off x="642938" y="843558"/>
            <a:ext cx="7858125" cy="796372"/>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5 </a:t>
            </a:r>
            <a:r>
              <a:rPr b="0" i="0" lang="es" sz="2000" u="none" cap="none" strike="noStrike">
                <a:solidFill>
                  <a:srgbClr val="FA4F10"/>
                </a:solidFill>
                <a:latin typeface="Calibri"/>
                <a:ea typeface="Calibri"/>
                <a:cs typeface="Calibri"/>
                <a:sym typeface="Calibri"/>
              </a:rPr>
              <a:t>Un ejemplo de proceso lineal</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Respetamos los espacios que tenemos para títulos y texto, y dejamos también espacio para que se entienda lo que nos interesa.</a:t>
            </a:r>
            <a:endParaRPr/>
          </a:p>
        </p:txBody>
      </p:sp>
      <p:sp>
        <p:nvSpPr>
          <p:cNvPr id="205" name="Google Shape;205;p27"/>
          <p:cNvSpPr/>
          <p:nvPr/>
        </p:nvSpPr>
        <p:spPr>
          <a:xfrm>
            <a:off x="2463453" y="1923714"/>
            <a:ext cx="4217094" cy="324000"/>
          </a:xfrm>
          <a:prstGeom prst="rect">
            <a:avLst/>
          </a:prstGeom>
          <a:solidFill>
            <a:schemeClr val="lt1"/>
          </a:solidFill>
          <a:ln cap="flat" cmpd="sng" w="38100">
            <a:solidFill>
              <a:srgbClr val="F2F2F2"/>
            </a:solidFill>
            <a:prstDash val="solid"/>
            <a:round/>
            <a:headEnd len="sm" w="sm" type="none"/>
            <a:tailEnd len="sm" w="sm" type="none"/>
          </a:ln>
        </p:spPr>
        <p:txBody>
          <a:bodyPr anchorCtr="0" anchor="ctr" bIns="45700" lIns="288000" spcFirstLastPara="1" rIns="288000" wrap="square" tIns="0">
            <a:noAutofit/>
          </a:bodyPr>
          <a:lstStyle/>
          <a:p>
            <a:pPr indent="0" lvl="1" marL="0" marR="0" rtl="0" algn="ctr">
              <a:spcBef>
                <a:spcPts val="0"/>
              </a:spcBef>
              <a:spcAft>
                <a:spcPts val="1200"/>
              </a:spcAft>
              <a:buNone/>
            </a:pPr>
            <a:r>
              <a:rPr b="0" i="0" lang="es" sz="1800" u="none" cap="none" strike="noStrike">
                <a:solidFill>
                  <a:srgbClr val="262626"/>
                </a:solidFill>
                <a:latin typeface="Calibri"/>
                <a:ea typeface="Calibri"/>
                <a:cs typeface="Calibri"/>
                <a:sym typeface="Calibri"/>
              </a:rPr>
              <a:t>Mete aquí el nombre del proceso</a:t>
            </a:r>
            <a:endParaRPr b="0" i="0" sz="1800" u="none" cap="none" strike="noStrike">
              <a:solidFill>
                <a:srgbClr val="262626"/>
              </a:solidFill>
              <a:latin typeface="Calibri"/>
              <a:ea typeface="Calibri"/>
              <a:cs typeface="Calibri"/>
              <a:sym typeface="Calibri"/>
            </a:endParaRPr>
          </a:p>
        </p:txBody>
      </p:sp>
      <p:sp>
        <p:nvSpPr>
          <p:cNvPr id="206" name="Google Shape;206;p27"/>
          <p:cNvSpPr/>
          <p:nvPr/>
        </p:nvSpPr>
        <p:spPr>
          <a:xfrm>
            <a:off x="9468544" y="2103044"/>
            <a:ext cx="3312368" cy="897598"/>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Para estos procesos necesitas imágenes con fondos transparentes. Si eliminas el fondo en gris no vas a tener el efecto que ves aquí, por lo que tendrás que buscar o retocar las imágenes que tengas</a:t>
            </a:r>
            <a:endParaRPr b="0" i="0" sz="1200" u="none" cap="none" strike="noStrike">
              <a:solidFill>
                <a:srgbClr val="0C0C0C"/>
              </a:solidFill>
              <a:latin typeface="Calibri"/>
              <a:ea typeface="Calibri"/>
              <a:cs typeface="Calibri"/>
              <a:sym typeface="Calibri"/>
            </a:endParaRPr>
          </a:p>
        </p:txBody>
      </p:sp>
      <p:sp>
        <p:nvSpPr>
          <p:cNvPr id="207" name="Google Shape;207;p27"/>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6  Ejemplos de procesos</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Árbol de dependencias">
  <p:cSld name="Árbol de dependencias">
    <p:spTree>
      <p:nvGrpSpPr>
        <p:cNvPr id="208" name="Shape 208"/>
        <p:cNvGrpSpPr/>
        <p:nvPr/>
      </p:nvGrpSpPr>
      <p:grpSpPr>
        <a:xfrm>
          <a:off x="0" y="0"/>
          <a:ext cx="0" cy="0"/>
          <a:chOff x="0" y="0"/>
          <a:chExt cx="0" cy="0"/>
        </a:xfrm>
      </p:grpSpPr>
      <p:sp>
        <p:nvSpPr>
          <p:cNvPr id="209" name="Google Shape;209;p28"/>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210" name="Google Shape;210;p28"/>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211" name="Google Shape;211;p28"/>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212" name="Google Shape;212;p28"/>
          <p:cNvSpPr/>
          <p:nvPr/>
        </p:nvSpPr>
        <p:spPr>
          <a:xfrm>
            <a:off x="395536" y="1880131"/>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Ana Conda</a:t>
            </a:r>
            <a:endParaRPr b="0" i="0" sz="1400" u="none" cap="none" strike="noStrike">
              <a:solidFill>
                <a:srgbClr val="0C0C0C"/>
              </a:solidFill>
              <a:latin typeface="Calibri"/>
              <a:ea typeface="Calibri"/>
              <a:cs typeface="Calibri"/>
              <a:sym typeface="Calibri"/>
            </a:endParaRPr>
          </a:p>
        </p:txBody>
      </p:sp>
      <p:sp>
        <p:nvSpPr>
          <p:cNvPr id="213" name="Google Shape;213;p28"/>
          <p:cNvSpPr/>
          <p:nvPr/>
        </p:nvSpPr>
        <p:spPr>
          <a:xfrm>
            <a:off x="395536" y="2203979"/>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Felipe Lillo</a:t>
            </a:r>
            <a:endParaRPr b="0" i="0" sz="1400" u="none" cap="none" strike="noStrike">
              <a:solidFill>
                <a:srgbClr val="0C0C0C"/>
              </a:solidFill>
              <a:latin typeface="Calibri"/>
              <a:ea typeface="Calibri"/>
              <a:cs typeface="Calibri"/>
              <a:sym typeface="Calibri"/>
            </a:endParaRPr>
          </a:p>
        </p:txBody>
      </p:sp>
      <p:sp>
        <p:nvSpPr>
          <p:cNvPr id="214" name="Google Shape;214;p28"/>
          <p:cNvSpPr/>
          <p:nvPr/>
        </p:nvSpPr>
        <p:spPr>
          <a:xfrm>
            <a:off x="395536" y="1555795"/>
            <a:ext cx="17280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Product Owner</a:t>
            </a:r>
            <a:endParaRPr b="0" i="0" sz="1600" u="none" cap="none" strike="noStrike">
              <a:solidFill>
                <a:schemeClr val="lt1"/>
              </a:solidFill>
              <a:latin typeface="Calibri"/>
              <a:ea typeface="Calibri"/>
              <a:cs typeface="Calibri"/>
              <a:sym typeface="Calibri"/>
            </a:endParaRPr>
          </a:p>
        </p:txBody>
      </p:sp>
      <p:sp>
        <p:nvSpPr>
          <p:cNvPr id="215" name="Google Shape;215;p28"/>
          <p:cNvSpPr/>
          <p:nvPr/>
        </p:nvSpPr>
        <p:spPr>
          <a:xfrm>
            <a:off x="2699792" y="1555795"/>
            <a:ext cx="172800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Scrum Master</a:t>
            </a:r>
            <a:endParaRPr b="0" i="0" sz="1600" u="none" cap="none" strike="noStrike">
              <a:solidFill>
                <a:schemeClr val="lt1"/>
              </a:solidFill>
              <a:latin typeface="Calibri"/>
              <a:ea typeface="Calibri"/>
              <a:cs typeface="Calibri"/>
              <a:sym typeface="Calibri"/>
            </a:endParaRPr>
          </a:p>
        </p:txBody>
      </p:sp>
      <p:sp>
        <p:nvSpPr>
          <p:cNvPr id="216" name="Google Shape;216;p28"/>
          <p:cNvSpPr/>
          <p:nvPr/>
        </p:nvSpPr>
        <p:spPr>
          <a:xfrm>
            <a:off x="2709317" y="1885012"/>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Pep Guardiola</a:t>
            </a:r>
            <a:endParaRPr b="0" i="0" sz="1400" u="none" cap="none" strike="noStrike">
              <a:solidFill>
                <a:srgbClr val="0C0C0C"/>
              </a:solidFill>
              <a:latin typeface="Calibri"/>
              <a:ea typeface="Calibri"/>
              <a:cs typeface="Calibri"/>
              <a:sym typeface="Calibri"/>
            </a:endParaRPr>
          </a:p>
        </p:txBody>
      </p:sp>
      <p:sp>
        <p:nvSpPr>
          <p:cNvPr id="217" name="Google Shape;217;p28"/>
          <p:cNvSpPr/>
          <p:nvPr/>
        </p:nvSpPr>
        <p:spPr>
          <a:xfrm>
            <a:off x="4784526" y="1555795"/>
            <a:ext cx="185845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Account Manager</a:t>
            </a:r>
            <a:endParaRPr b="0" i="0" sz="1600" u="none" cap="none" strike="noStrike">
              <a:solidFill>
                <a:schemeClr val="lt1"/>
              </a:solidFill>
              <a:latin typeface="Calibri"/>
              <a:ea typeface="Calibri"/>
              <a:cs typeface="Calibri"/>
              <a:sym typeface="Calibri"/>
            </a:endParaRPr>
          </a:p>
        </p:txBody>
      </p:sp>
      <p:sp>
        <p:nvSpPr>
          <p:cNvPr id="218" name="Google Shape;218;p28"/>
          <p:cNvSpPr/>
          <p:nvPr/>
        </p:nvSpPr>
        <p:spPr>
          <a:xfrm>
            <a:off x="4794050" y="1880131"/>
            <a:ext cx="1848925"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Victor Valdés</a:t>
            </a:r>
            <a:endParaRPr b="0" i="0" sz="1400" u="none" cap="none" strike="noStrike">
              <a:solidFill>
                <a:srgbClr val="0C0C0C"/>
              </a:solidFill>
              <a:latin typeface="Calibri"/>
              <a:ea typeface="Calibri"/>
              <a:cs typeface="Calibri"/>
              <a:sym typeface="Calibri"/>
            </a:endParaRPr>
          </a:p>
        </p:txBody>
      </p:sp>
      <p:sp>
        <p:nvSpPr>
          <p:cNvPr id="219" name="Google Shape;219;p28"/>
          <p:cNvSpPr/>
          <p:nvPr/>
        </p:nvSpPr>
        <p:spPr>
          <a:xfrm>
            <a:off x="2709317" y="2527714"/>
            <a:ext cx="172800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Lead Developer</a:t>
            </a:r>
            <a:endParaRPr b="0" i="0" sz="1600" u="none" cap="none" strike="noStrike">
              <a:solidFill>
                <a:schemeClr val="lt1"/>
              </a:solidFill>
              <a:latin typeface="Calibri"/>
              <a:ea typeface="Calibri"/>
              <a:cs typeface="Calibri"/>
              <a:sym typeface="Calibri"/>
            </a:endParaRPr>
          </a:p>
        </p:txBody>
      </p:sp>
      <p:sp>
        <p:nvSpPr>
          <p:cNvPr id="220" name="Google Shape;220;p28"/>
          <p:cNvSpPr/>
          <p:nvPr/>
        </p:nvSpPr>
        <p:spPr>
          <a:xfrm>
            <a:off x="2709317" y="2852050"/>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Cesc Fabregas</a:t>
            </a:r>
            <a:endParaRPr b="0" i="0" sz="1400" u="none" cap="none" strike="noStrike">
              <a:solidFill>
                <a:srgbClr val="0C0C0C"/>
              </a:solidFill>
              <a:latin typeface="Calibri"/>
              <a:ea typeface="Calibri"/>
              <a:cs typeface="Calibri"/>
              <a:sym typeface="Calibri"/>
            </a:endParaRPr>
          </a:p>
        </p:txBody>
      </p:sp>
      <p:sp>
        <p:nvSpPr>
          <p:cNvPr id="221" name="Google Shape;221;p28"/>
          <p:cNvSpPr/>
          <p:nvPr/>
        </p:nvSpPr>
        <p:spPr>
          <a:xfrm>
            <a:off x="4785767" y="2527714"/>
            <a:ext cx="1768822"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Responsable UX</a:t>
            </a:r>
            <a:endParaRPr b="0" i="0" sz="1600" u="none" cap="none" strike="noStrike">
              <a:solidFill>
                <a:schemeClr val="lt1"/>
              </a:solidFill>
              <a:latin typeface="Calibri"/>
              <a:ea typeface="Calibri"/>
              <a:cs typeface="Calibri"/>
              <a:sym typeface="Calibri"/>
            </a:endParaRPr>
          </a:p>
        </p:txBody>
      </p:sp>
      <p:sp>
        <p:nvSpPr>
          <p:cNvPr id="222" name="Google Shape;222;p28"/>
          <p:cNvSpPr/>
          <p:nvPr/>
        </p:nvSpPr>
        <p:spPr>
          <a:xfrm>
            <a:off x="4795292" y="2852050"/>
            <a:ext cx="1768822"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Andrés Inhiesta</a:t>
            </a:r>
            <a:endParaRPr b="0" i="0" sz="1400" u="none" cap="none" strike="noStrike">
              <a:solidFill>
                <a:srgbClr val="0C0C0C"/>
              </a:solidFill>
              <a:latin typeface="Calibri"/>
              <a:ea typeface="Calibri"/>
              <a:cs typeface="Calibri"/>
              <a:sym typeface="Calibri"/>
            </a:endParaRPr>
          </a:p>
        </p:txBody>
      </p:sp>
      <p:sp>
        <p:nvSpPr>
          <p:cNvPr id="223" name="Google Shape;223;p28"/>
          <p:cNvSpPr/>
          <p:nvPr/>
        </p:nvSpPr>
        <p:spPr>
          <a:xfrm>
            <a:off x="6919367" y="2527714"/>
            <a:ext cx="1768822"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SEO</a:t>
            </a:r>
            <a:endParaRPr b="0" i="0" sz="1600" u="none" cap="none" strike="noStrike">
              <a:solidFill>
                <a:schemeClr val="lt1"/>
              </a:solidFill>
              <a:latin typeface="Calibri"/>
              <a:ea typeface="Calibri"/>
              <a:cs typeface="Calibri"/>
              <a:sym typeface="Calibri"/>
            </a:endParaRPr>
          </a:p>
        </p:txBody>
      </p:sp>
      <p:sp>
        <p:nvSpPr>
          <p:cNvPr id="224" name="Google Shape;224;p28"/>
          <p:cNvSpPr/>
          <p:nvPr/>
        </p:nvSpPr>
        <p:spPr>
          <a:xfrm>
            <a:off x="6928892" y="2852050"/>
            <a:ext cx="1768822"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Tito Vilanova</a:t>
            </a:r>
            <a:endParaRPr b="0" i="0" sz="1400" u="none" cap="none" strike="noStrike">
              <a:solidFill>
                <a:srgbClr val="0C0C0C"/>
              </a:solidFill>
              <a:latin typeface="Calibri"/>
              <a:ea typeface="Calibri"/>
              <a:cs typeface="Calibri"/>
              <a:sym typeface="Calibri"/>
            </a:endParaRPr>
          </a:p>
        </p:txBody>
      </p:sp>
      <p:sp>
        <p:nvSpPr>
          <p:cNvPr id="225" name="Google Shape;225;p28"/>
          <p:cNvSpPr/>
          <p:nvPr/>
        </p:nvSpPr>
        <p:spPr>
          <a:xfrm>
            <a:off x="2699792" y="3489472"/>
            <a:ext cx="1728000" cy="550675"/>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2x Analistas programadores</a:t>
            </a:r>
            <a:endParaRPr b="0" i="0" sz="1600" u="none" cap="none" strike="noStrike">
              <a:solidFill>
                <a:schemeClr val="lt1"/>
              </a:solidFill>
              <a:latin typeface="Calibri"/>
              <a:ea typeface="Calibri"/>
              <a:cs typeface="Calibri"/>
              <a:sym typeface="Calibri"/>
            </a:endParaRPr>
          </a:p>
        </p:txBody>
      </p:sp>
      <p:sp>
        <p:nvSpPr>
          <p:cNvPr id="226" name="Google Shape;226;p28"/>
          <p:cNvSpPr/>
          <p:nvPr/>
        </p:nvSpPr>
        <p:spPr>
          <a:xfrm>
            <a:off x="-2232" y="4449425"/>
            <a:ext cx="2413992" cy="334364"/>
          </a:xfrm>
          <a:prstGeom prst="rect">
            <a:avLst/>
          </a:prstGeom>
          <a:solidFill>
            <a:srgbClr val="F2F2F2"/>
          </a:solidFill>
          <a:ln>
            <a:noFill/>
          </a:ln>
        </p:spPr>
        <p:txBody>
          <a:bodyPr anchorCtr="0" anchor="ctr" bIns="45700" lIns="288000" spcFirstLastPara="1" rIns="0" wrap="square" tIns="45700">
            <a:noAutofit/>
          </a:bodyPr>
          <a:lstStyle/>
          <a:p>
            <a:pPr indent="0" lvl="1" marL="0" marR="0" rtl="0" algn="ctr">
              <a:spcBef>
                <a:spcPts val="0"/>
              </a:spcBef>
              <a:spcAft>
                <a:spcPts val="1200"/>
              </a:spcAft>
              <a:buNone/>
            </a:pPr>
            <a:r>
              <a:rPr b="0" i="0" lang="es" sz="1600" u="none" cap="none" strike="noStrike">
                <a:solidFill>
                  <a:srgbClr val="595959"/>
                </a:solidFill>
                <a:latin typeface="Calibri"/>
                <a:ea typeface="Calibri"/>
                <a:cs typeface="Calibri"/>
                <a:sym typeface="Calibri"/>
              </a:rPr>
              <a:t>Equipo Actimel</a:t>
            </a:r>
            <a:endParaRPr b="0" i="0" sz="1600" u="none" cap="none" strike="noStrike">
              <a:solidFill>
                <a:srgbClr val="595959"/>
              </a:solidFill>
              <a:latin typeface="Calibri"/>
              <a:ea typeface="Calibri"/>
              <a:cs typeface="Calibri"/>
              <a:sym typeface="Calibri"/>
            </a:endParaRPr>
          </a:p>
        </p:txBody>
      </p:sp>
      <p:sp>
        <p:nvSpPr>
          <p:cNvPr id="227" name="Google Shape;227;p28"/>
          <p:cNvSpPr/>
          <p:nvPr/>
        </p:nvSpPr>
        <p:spPr>
          <a:xfrm>
            <a:off x="2369492" y="4449425"/>
            <a:ext cx="6774507" cy="334364"/>
          </a:xfrm>
          <a:prstGeom prst="rect">
            <a:avLst/>
          </a:prstGeom>
          <a:solidFill>
            <a:srgbClr val="F2F2F2"/>
          </a:solidFill>
          <a:ln>
            <a:noFill/>
          </a:ln>
        </p:spPr>
        <p:txBody>
          <a:bodyPr anchorCtr="0" anchor="ctr" bIns="45700" lIns="288000" spcFirstLastPara="1" rIns="0" wrap="square" tIns="45700">
            <a:noAutofit/>
          </a:bodyPr>
          <a:lstStyle/>
          <a:p>
            <a:pPr indent="0" lvl="1" marL="0" marR="0" rtl="0" algn="ctr">
              <a:spcBef>
                <a:spcPts val="0"/>
              </a:spcBef>
              <a:spcAft>
                <a:spcPts val="1200"/>
              </a:spcAft>
              <a:buNone/>
            </a:pPr>
            <a:r>
              <a:rPr b="0" i="0" lang="es" sz="1600" u="none" cap="none" strike="noStrike">
                <a:solidFill>
                  <a:srgbClr val="595959"/>
                </a:solidFill>
                <a:latin typeface="Calibri"/>
                <a:ea typeface="Calibri"/>
                <a:cs typeface="Calibri"/>
                <a:sym typeface="Calibri"/>
              </a:rPr>
              <a:t>Equipo Paradigma</a:t>
            </a:r>
            <a:endParaRPr b="0" i="0" sz="1600" u="none" cap="none" strike="noStrike">
              <a:solidFill>
                <a:srgbClr val="595959"/>
              </a:solidFill>
              <a:latin typeface="Calibri"/>
              <a:ea typeface="Calibri"/>
              <a:cs typeface="Calibri"/>
              <a:sym typeface="Calibri"/>
            </a:endParaRPr>
          </a:p>
        </p:txBody>
      </p:sp>
      <p:cxnSp>
        <p:nvCxnSpPr>
          <p:cNvPr id="228" name="Google Shape;228;p28"/>
          <p:cNvCxnSpPr/>
          <p:nvPr/>
        </p:nvCxnSpPr>
        <p:spPr>
          <a:xfrm>
            <a:off x="2411760" y="589040"/>
            <a:ext cx="0" cy="3858632"/>
          </a:xfrm>
          <a:prstGeom prst="straightConnector1">
            <a:avLst/>
          </a:prstGeom>
          <a:noFill/>
          <a:ln cap="flat" cmpd="sng" w="15875">
            <a:solidFill>
              <a:srgbClr val="D8D8D8"/>
            </a:solidFill>
            <a:prstDash val="dash"/>
            <a:round/>
            <a:headEnd len="sm" w="sm" type="none"/>
            <a:tailEnd len="sm" w="sm" type="none"/>
          </a:ln>
        </p:spPr>
      </p:cxnSp>
      <p:sp>
        <p:nvSpPr>
          <p:cNvPr id="229" name="Google Shape;229;p28"/>
          <p:cNvSpPr/>
          <p:nvPr/>
        </p:nvSpPr>
        <p:spPr>
          <a:xfrm>
            <a:off x="9468544" y="927364"/>
            <a:ext cx="3312368" cy="1482368"/>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Utiliza textos breves para la descripción del rol</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necesitas los dos apellidos de alguien para nombrarlo</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Tampoco hace falta que añadas la estructura completa; esto sirve para poner en contexto al cliente y expresar una organización de forma clara</a:t>
            </a:r>
            <a:endParaRPr b="0" i="0" sz="1200" u="none" cap="none" strike="noStrike">
              <a:solidFill>
                <a:srgbClr val="0C0C0C"/>
              </a:solidFill>
              <a:latin typeface="Calibri"/>
              <a:ea typeface="Calibri"/>
              <a:cs typeface="Calibri"/>
              <a:sym typeface="Calibri"/>
            </a:endParaRPr>
          </a:p>
        </p:txBody>
      </p:sp>
      <p:sp>
        <p:nvSpPr>
          <p:cNvPr id="230" name="Google Shape;230;p28"/>
          <p:cNvSpPr/>
          <p:nvPr/>
        </p:nvSpPr>
        <p:spPr>
          <a:xfrm>
            <a:off x="9468544" y="2906183"/>
            <a:ext cx="3312368" cy="1717796"/>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Ojo con los alineados. Si no está todo en su sitio no van a encajar las flechas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Cada flecha tiene un significado; utilízalas con criterio.</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Cuidado con los espacios; alinea los elementos y deja el mismo espacio entre los bloques de información. Esto ayuda a quien te lee porque facilita el escaneado rápido de jerarquía.</a:t>
            </a:r>
            <a:endParaRPr b="0" i="0" sz="1200" u="none" cap="none" strike="noStrike">
              <a:solidFill>
                <a:srgbClr val="0C0C0C"/>
              </a:solidFill>
              <a:latin typeface="Calibri"/>
              <a:ea typeface="Calibri"/>
              <a:cs typeface="Calibri"/>
              <a:sym typeface="Calibri"/>
            </a:endParaRPr>
          </a:p>
        </p:txBody>
      </p:sp>
      <p:cxnSp>
        <p:nvCxnSpPr>
          <p:cNvPr id="231" name="Google Shape;231;p28"/>
          <p:cNvCxnSpPr>
            <a:stCxn id="216" idx="2"/>
            <a:endCxn id="219" idx="0"/>
          </p:cNvCxnSpPr>
          <p:nvPr/>
        </p:nvCxnSpPr>
        <p:spPr>
          <a:xfrm>
            <a:off x="3573317" y="2209012"/>
            <a:ext cx="0" cy="318600"/>
          </a:xfrm>
          <a:prstGeom prst="straightConnector1">
            <a:avLst/>
          </a:prstGeom>
          <a:noFill/>
          <a:ln cap="flat" cmpd="sng" w="19050">
            <a:solidFill>
              <a:srgbClr val="FA4F10"/>
            </a:solidFill>
            <a:prstDash val="solid"/>
            <a:round/>
            <a:headEnd len="sm" w="sm" type="none"/>
            <a:tailEnd len="sm" w="sm" type="triangle"/>
          </a:ln>
        </p:spPr>
      </p:cxnSp>
      <p:cxnSp>
        <p:nvCxnSpPr>
          <p:cNvPr id="232" name="Google Shape;232;p28"/>
          <p:cNvCxnSpPr/>
          <p:nvPr/>
        </p:nvCxnSpPr>
        <p:spPr>
          <a:xfrm>
            <a:off x="3573317" y="3166274"/>
            <a:ext cx="0" cy="304414"/>
          </a:xfrm>
          <a:prstGeom prst="straightConnector1">
            <a:avLst/>
          </a:prstGeom>
          <a:noFill/>
          <a:ln cap="flat" cmpd="sng" w="19050">
            <a:solidFill>
              <a:srgbClr val="FA4F10"/>
            </a:solidFill>
            <a:prstDash val="solid"/>
            <a:round/>
            <a:headEnd len="sm" w="sm" type="none"/>
            <a:tailEnd len="sm" w="sm" type="triangle"/>
          </a:ln>
        </p:spPr>
      </p:cxnSp>
      <p:cxnSp>
        <p:nvCxnSpPr>
          <p:cNvPr id="233" name="Google Shape;233;p28"/>
          <p:cNvCxnSpPr/>
          <p:nvPr/>
        </p:nvCxnSpPr>
        <p:spPr>
          <a:xfrm flipH="1" rot="-5400000">
            <a:off x="4469540" y="1327076"/>
            <a:ext cx="304414" cy="2096861"/>
          </a:xfrm>
          <a:prstGeom prst="straightConnector1">
            <a:avLst/>
          </a:prstGeom>
          <a:noFill/>
          <a:ln cap="flat" cmpd="sng" w="19050">
            <a:solidFill>
              <a:srgbClr val="FA4F10"/>
            </a:solidFill>
            <a:prstDash val="solid"/>
            <a:round/>
            <a:headEnd len="sm" w="sm" type="none"/>
            <a:tailEnd len="sm" w="sm" type="triangle"/>
          </a:ln>
        </p:spPr>
      </p:cxnSp>
      <p:cxnSp>
        <p:nvCxnSpPr>
          <p:cNvPr id="234" name="Google Shape;234;p28"/>
          <p:cNvCxnSpPr>
            <a:stCxn id="216" idx="2"/>
            <a:endCxn id="223" idx="0"/>
          </p:cNvCxnSpPr>
          <p:nvPr/>
        </p:nvCxnSpPr>
        <p:spPr>
          <a:xfrm>
            <a:off x="3573317" y="2209012"/>
            <a:ext cx="4230600" cy="318600"/>
          </a:xfrm>
          <a:prstGeom prst="straightConnector1">
            <a:avLst/>
          </a:prstGeom>
          <a:noFill/>
          <a:ln cap="flat" cmpd="sng" w="19050">
            <a:solidFill>
              <a:srgbClr val="FA4F10"/>
            </a:solidFill>
            <a:prstDash val="solid"/>
            <a:round/>
            <a:headEnd len="sm" w="sm" type="none"/>
            <a:tailEnd len="sm" w="sm" type="triangle"/>
          </a:ln>
        </p:spPr>
      </p:cxnSp>
      <p:cxnSp>
        <p:nvCxnSpPr>
          <p:cNvPr id="235" name="Google Shape;235;p28"/>
          <p:cNvCxnSpPr>
            <a:stCxn id="214" idx="3"/>
            <a:endCxn id="215" idx="1"/>
          </p:cNvCxnSpPr>
          <p:nvPr/>
        </p:nvCxnSpPr>
        <p:spPr>
          <a:xfrm>
            <a:off x="2123536" y="1717795"/>
            <a:ext cx="576300" cy="0"/>
          </a:xfrm>
          <a:prstGeom prst="straightConnector1">
            <a:avLst/>
          </a:prstGeom>
          <a:noFill/>
          <a:ln cap="flat" cmpd="sng" w="19050">
            <a:solidFill>
              <a:srgbClr val="FA4F10"/>
            </a:solidFill>
            <a:prstDash val="solid"/>
            <a:round/>
            <a:headEnd len="med" w="med" type="stealth"/>
            <a:tailEnd len="med" w="med" type="stealth"/>
          </a:ln>
        </p:spPr>
      </p:cxnSp>
      <p:cxnSp>
        <p:nvCxnSpPr>
          <p:cNvPr id="236" name="Google Shape;236;p28"/>
          <p:cNvCxnSpPr>
            <a:endCxn id="217" idx="1"/>
          </p:cNvCxnSpPr>
          <p:nvPr/>
        </p:nvCxnSpPr>
        <p:spPr>
          <a:xfrm>
            <a:off x="4419126" y="1717795"/>
            <a:ext cx="365400" cy="0"/>
          </a:xfrm>
          <a:prstGeom prst="straightConnector1">
            <a:avLst/>
          </a:prstGeom>
          <a:noFill/>
          <a:ln cap="flat" cmpd="sng" w="19050">
            <a:solidFill>
              <a:srgbClr val="FA4F10"/>
            </a:solidFill>
            <a:prstDash val="solid"/>
            <a:round/>
            <a:headEnd len="med" w="med" type="stealth"/>
            <a:tailEnd len="med" w="med" type="stealth"/>
          </a:ln>
        </p:spPr>
      </p:cxnSp>
      <p:sp>
        <p:nvSpPr>
          <p:cNvPr id="237" name="Google Shape;237;p28"/>
          <p:cNvSpPr/>
          <p:nvPr/>
        </p:nvSpPr>
        <p:spPr>
          <a:xfrm>
            <a:off x="395536" y="3129227"/>
            <a:ext cx="1728000" cy="910920"/>
          </a:xfrm>
          <a:prstGeom prst="rect">
            <a:avLst/>
          </a:prstGeom>
          <a:solidFill>
            <a:schemeClr val="lt1"/>
          </a:solidFill>
          <a:ln cap="flat" cmpd="sng" w="9525">
            <a:solidFill>
              <a:srgbClr val="D8D8D8"/>
            </a:solidFill>
            <a:prstDash val="dash"/>
            <a:round/>
            <a:headEnd len="sm" w="sm" type="none"/>
            <a:tailEnd len="sm" w="sm" type="none"/>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Stakeholders </a:t>
            </a:r>
            <a:endParaRPr/>
          </a:p>
          <a:p>
            <a:pPr indent="0" lvl="0" marL="0" marR="0" rtl="0" algn="l">
              <a:spcBef>
                <a:spcPts val="0"/>
              </a:spcBef>
              <a:spcAft>
                <a:spcPts val="0"/>
              </a:spcAft>
              <a:buNone/>
            </a:pPr>
            <a:r>
              <a:rPr b="0" i="0" lang="es" sz="1400" u="none" cap="none" strike="noStrike">
                <a:solidFill>
                  <a:srgbClr val="7F7F7F"/>
                </a:solidFill>
                <a:latin typeface="Calibri"/>
                <a:ea typeface="Calibri"/>
                <a:cs typeface="Calibri"/>
                <a:sym typeface="Calibri"/>
              </a:rPr>
              <a:t>(con una descripción por si nos hace falta)</a:t>
            </a:r>
            <a:endParaRPr b="0" i="0" sz="1400" u="none" cap="none" strike="noStrike">
              <a:solidFill>
                <a:srgbClr val="7F7F7F"/>
              </a:solidFill>
              <a:latin typeface="Calibri"/>
              <a:ea typeface="Calibri"/>
              <a:cs typeface="Calibri"/>
              <a:sym typeface="Calibri"/>
            </a:endParaRPr>
          </a:p>
        </p:txBody>
      </p:sp>
      <p:cxnSp>
        <p:nvCxnSpPr>
          <p:cNvPr id="238" name="Google Shape;238;p28"/>
          <p:cNvCxnSpPr>
            <a:stCxn id="237" idx="0"/>
            <a:endCxn id="213" idx="2"/>
          </p:cNvCxnSpPr>
          <p:nvPr/>
        </p:nvCxnSpPr>
        <p:spPr>
          <a:xfrm rot="10800000">
            <a:off x="1259536" y="2528027"/>
            <a:ext cx="0" cy="601200"/>
          </a:xfrm>
          <a:prstGeom prst="straightConnector1">
            <a:avLst/>
          </a:prstGeom>
          <a:noFill/>
          <a:ln cap="flat" cmpd="sng" w="19050">
            <a:solidFill>
              <a:srgbClr val="FA4F10"/>
            </a:solidFill>
            <a:prstDash val="solid"/>
            <a:round/>
            <a:headEnd len="med" w="med" type="stealth"/>
            <a:tailEnd len="med" w="med" type="stealth"/>
          </a:ln>
        </p:spPr>
      </p:cxnSp>
      <p:sp>
        <p:nvSpPr>
          <p:cNvPr id="239" name="Google Shape;239;p28"/>
          <p:cNvSpPr/>
          <p:nvPr/>
        </p:nvSpPr>
        <p:spPr>
          <a:xfrm>
            <a:off x="2736305" y="716599"/>
            <a:ext cx="3906669" cy="623248"/>
          </a:xfrm>
          <a:prstGeom prst="rect">
            <a:avLst/>
          </a:prstGeom>
          <a:solidFill>
            <a:schemeClr val="lt1"/>
          </a:solidFill>
          <a:ln>
            <a:noFill/>
          </a:ln>
        </p:spPr>
        <p:txBody>
          <a:bodyPr anchorCtr="0" anchor="t" bIns="45700" lIns="468000" spcFirstLastPara="1" rIns="468000" wrap="square" tIns="45700">
            <a:noAutofit/>
          </a:bodyPr>
          <a:lstStyle/>
          <a:p>
            <a:pPr indent="0" lvl="0" marL="0" marR="0" rtl="0" algn="ctr">
              <a:spcBef>
                <a:spcPts val="0"/>
              </a:spcBef>
              <a:spcAft>
                <a:spcPts val="0"/>
              </a:spcAft>
              <a:buNone/>
            </a:pPr>
            <a:r>
              <a:rPr b="0" i="0" lang="es" sz="2400" u="none" cap="none" strike="noStrike">
                <a:solidFill>
                  <a:srgbClr val="FA4F10"/>
                </a:solidFill>
                <a:latin typeface="Arial"/>
                <a:ea typeface="Arial"/>
                <a:cs typeface="Arial"/>
                <a:sym typeface="Arial"/>
              </a:rPr>
              <a:t>Nombre del proyecto</a:t>
            </a:r>
            <a:endParaRPr b="0" i="0" sz="2400" u="none" cap="none" strike="noStrike">
              <a:solidFill>
                <a:srgbClr val="FA4F10"/>
              </a:solidFill>
              <a:latin typeface="Arial"/>
              <a:ea typeface="Arial"/>
              <a:cs typeface="Arial"/>
              <a:sym typeface="Arial"/>
            </a:endParaRPr>
          </a:p>
        </p:txBody>
      </p:sp>
      <p:sp>
        <p:nvSpPr>
          <p:cNvPr id="240" name="Google Shape;240;p28"/>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6  De pronto hay que hablar de organización…</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sencillo">
  <p:cSld name="Timeline sencillo">
    <p:spTree>
      <p:nvGrpSpPr>
        <p:cNvPr id="241" name="Shape 241"/>
        <p:cNvGrpSpPr/>
        <p:nvPr/>
      </p:nvGrpSpPr>
      <p:grpSpPr>
        <a:xfrm>
          <a:off x="0" y="0"/>
          <a:ext cx="0" cy="0"/>
          <a:chOff x="0" y="0"/>
          <a:chExt cx="0" cy="0"/>
        </a:xfrm>
      </p:grpSpPr>
      <p:sp>
        <p:nvSpPr>
          <p:cNvPr id="242" name="Google Shape;242;p29"/>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243" name="Google Shape;243;p29"/>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244" name="Google Shape;244;p29"/>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245" name="Google Shape;245;p29"/>
          <p:cNvSpPr txBox="1"/>
          <p:nvPr/>
        </p:nvSpPr>
        <p:spPr>
          <a:xfrm>
            <a:off x="4068104" y="2421043"/>
            <a:ext cx="1440000"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46" name="Google Shape;246;p29"/>
          <p:cNvSpPr txBox="1"/>
          <p:nvPr/>
        </p:nvSpPr>
        <p:spPr>
          <a:xfrm>
            <a:off x="642938" y="843558"/>
            <a:ext cx="8033518" cy="981038"/>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7 </a:t>
            </a:r>
            <a:r>
              <a:rPr b="0" i="0" lang="es" sz="2000" u="none" cap="none" strike="noStrike">
                <a:solidFill>
                  <a:srgbClr val="FA4F10"/>
                </a:solidFill>
                <a:latin typeface="Calibri"/>
                <a:ea typeface="Calibri"/>
                <a:cs typeface="Calibri"/>
                <a:sym typeface="Calibri"/>
              </a:rPr>
              <a:t>Ejemplo de timeline sencillo</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No vale para cualquier cosa, pero sí para hacer un resumen ejecutivo de cualquier proceso que se quiera emprender en el cual se quieran representar varios valores, su progreso y queramos tener identificados rangos de tiempo de forma clara.</a:t>
            </a:r>
            <a:endParaRPr/>
          </a:p>
        </p:txBody>
      </p:sp>
      <p:sp>
        <p:nvSpPr>
          <p:cNvPr id="247" name="Google Shape;247;p29"/>
          <p:cNvSpPr/>
          <p:nvPr/>
        </p:nvSpPr>
        <p:spPr>
          <a:xfrm>
            <a:off x="642938" y="2661475"/>
            <a:ext cx="2016000" cy="405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Nombre de proceso</a:t>
            </a:r>
            <a:endParaRPr b="0" i="0" sz="1400" u="none" cap="none" strike="noStrike">
              <a:solidFill>
                <a:srgbClr val="0C0C0C"/>
              </a:solidFill>
              <a:latin typeface="Calibri"/>
              <a:ea typeface="Calibri"/>
              <a:cs typeface="Calibri"/>
              <a:sym typeface="Calibri"/>
            </a:endParaRPr>
          </a:p>
        </p:txBody>
      </p:sp>
      <p:sp>
        <p:nvSpPr>
          <p:cNvPr id="248" name="Google Shape;248;p29"/>
          <p:cNvSpPr/>
          <p:nvPr/>
        </p:nvSpPr>
        <p:spPr>
          <a:xfrm>
            <a:off x="642938" y="3075499"/>
            <a:ext cx="2016000" cy="40500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O nombre de equipo *</a:t>
            </a:r>
            <a:endParaRPr b="0" i="0" sz="1400" u="none" cap="none" strike="noStrike">
              <a:solidFill>
                <a:srgbClr val="0C0C0C"/>
              </a:solidFill>
              <a:latin typeface="Calibri"/>
              <a:ea typeface="Calibri"/>
              <a:cs typeface="Calibri"/>
              <a:sym typeface="Calibri"/>
            </a:endParaRPr>
          </a:p>
        </p:txBody>
      </p:sp>
      <p:sp>
        <p:nvSpPr>
          <p:cNvPr id="249" name="Google Shape;249;p29"/>
          <p:cNvSpPr/>
          <p:nvPr/>
        </p:nvSpPr>
        <p:spPr>
          <a:xfrm>
            <a:off x="642938" y="3489523"/>
            <a:ext cx="2016000" cy="405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O cualquier otra cosa</a:t>
            </a:r>
            <a:endParaRPr b="0" i="0" sz="1400" u="none" cap="none" strike="noStrike">
              <a:solidFill>
                <a:srgbClr val="0C0C0C"/>
              </a:solidFill>
              <a:latin typeface="Calibri"/>
              <a:ea typeface="Calibri"/>
              <a:cs typeface="Calibri"/>
              <a:sym typeface="Calibri"/>
            </a:endParaRPr>
          </a:p>
        </p:txBody>
      </p:sp>
      <p:sp>
        <p:nvSpPr>
          <p:cNvPr id="250" name="Google Shape;250;p29"/>
          <p:cNvSpPr/>
          <p:nvPr/>
        </p:nvSpPr>
        <p:spPr>
          <a:xfrm>
            <a:off x="2653482" y="2665942"/>
            <a:ext cx="5760000" cy="409557"/>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51" name="Google Shape;251;p29"/>
          <p:cNvSpPr/>
          <p:nvPr/>
        </p:nvSpPr>
        <p:spPr>
          <a:xfrm>
            <a:off x="2653482" y="3066475"/>
            <a:ext cx="5760000" cy="423048"/>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52" name="Google Shape;252;p29"/>
          <p:cNvSpPr/>
          <p:nvPr/>
        </p:nvSpPr>
        <p:spPr>
          <a:xfrm>
            <a:off x="2653482" y="3487473"/>
            <a:ext cx="5760000" cy="409557"/>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53" name="Google Shape;253;p29"/>
          <p:cNvSpPr txBox="1"/>
          <p:nvPr/>
        </p:nvSpPr>
        <p:spPr>
          <a:xfrm>
            <a:off x="2634089" y="2421043"/>
            <a:ext cx="1440000"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54" name="Google Shape;254;p29"/>
          <p:cNvSpPr txBox="1"/>
          <p:nvPr/>
        </p:nvSpPr>
        <p:spPr>
          <a:xfrm>
            <a:off x="5508264" y="2421043"/>
            <a:ext cx="1440000"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55" name="Google Shape;255;p29"/>
          <p:cNvSpPr txBox="1"/>
          <p:nvPr/>
        </p:nvSpPr>
        <p:spPr>
          <a:xfrm>
            <a:off x="6975771" y="2421043"/>
            <a:ext cx="1440000"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56" name="Google Shape;256;p29"/>
          <p:cNvSpPr/>
          <p:nvPr/>
        </p:nvSpPr>
        <p:spPr>
          <a:xfrm>
            <a:off x="2921865" y="2661913"/>
            <a:ext cx="2987170" cy="405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257" name="Google Shape;257;p29"/>
          <p:cNvSpPr/>
          <p:nvPr/>
        </p:nvSpPr>
        <p:spPr>
          <a:xfrm>
            <a:off x="3704336" y="3069106"/>
            <a:ext cx="2633323" cy="406925"/>
          </a:xfrm>
          <a:prstGeom prst="rect">
            <a:avLst/>
          </a:prstGeom>
          <a:solidFill>
            <a:srgbClr val="FA4F10"/>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258" name="Google Shape;258;p29"/>
          <p:cNvSpPr/>
          <p:nvPr/>
        </p:nvSpPr>
        <p:spPr>
          <a:xfrm>
            <a:off x="4650432" y="3483443"/>
            <a:ext cx="2945904" cy="406925"/>
          </a:xfrm>
          <a:prstGeom prst="rect">
            <a:avLst/>
          </a:prstGeom>
          <a:solidFill>
            <a:srgbClr val="FA4F10"/>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cxnSp>
        <p:nvCxnSpPr>
          <p:cNvPr id="259" name="Google Shape;259;p29"/>
          <p:cNvCxnSpPr/>
          <p:nvPr/>
        </p:nvCxnSpPr>
        <p:spPr>
          <a:xfrm>
            <a:off x="4067944" y="2355726"/>
            <a:ext cx="0" cy="1531653"/>
          </a:xfrm>
          <a:prstGeom prst="straightConnector1">
            <a:avLst/>
          </a:prstGeom>
          <a:noFill/>
          <a:ln cap="flat" cmpd="sng" w="12700">
            <a:solidFill>
              <a:srgbClr val="BFBFBF"/>
            </a:solidFill>
            <a:prstDash val="dash"/>
            <a:round/>
            <a:headEnd len="sm" w="sm" type="none"/>
            <a:tailEnd len="sm" w="sm" type="none"/>
          </a:ln>
        </p:spPr>
      </p:cxnSp>
      <p:cxnSp>
        <p:nvCxnSpPr>
          <p:cNvPr id="260" name="Google Shape;260;p29"/>
          <p:cNvCxnSpPr/>
          <p:nvPr/>
        </p:nvCxnSpPr>
        <p:spPr>
          <a:xfrm>
            <a:off x="5508104" y="2355726"/>
            <a:ext cx="0" cy="1531653"/>
          </a:xfrm>
          <a:prstGeom prst="straightConnector1">
            <a:avLst/>
          </a:prstGeom>
          <a:noFill/>
          <a:ln cap="flat" cmpd="sng" w="12700">
            <a:solidFill>
              <a:srgbClr val="BFBFBF"/>
            </a:solidFill>
            <a:prstDash val="dash"/>
            <a:round/>
            <a:headEnd len="sm" w="sm" type="none"/>
            <a:tailEnd len="sm" w="sm" type="none"/>
          </a:ln>
        </p:spPr>
      </p:cxnSp>
      <p:cxnSp>
        <p:nvCxnSpPr>
          <p:cNvPr id="261" name="Google Shape;261;p29"/>
          <p:cNvCxnSpPr/>
          <p:nvPr/>
        </p:nvCxnSpPr>
        <p:spPr>
          <a:xfrm>
            <a:off x="6975771" y="2355726"/>
            <a:ext cx="0" cy="1531653"/>
          </a:xfrm>
          <a:prstGeom prst="straightConnector1">
            <a:avLst/>
          </a:prstGeom>
          <a:noFill/>
          <a:ln cap="flat" cmpd="sng" w="12700">
            <a:solidFill>
              <a:srgbClr val="BFBFBF"/>
            </a:solidFill>
            <a:prstDash val="dash"/>
            <a:round/>
            <a:headEnd len="sm" w="sm" type="none"/>
            <a:tailEnd len="sm" w="sm" type="none"/>
          </a:ln>
        </p:spPr>
      </p:cxnSp>
      <p:sp>
        <p:nvSpPr>
          <p:cNvPr id="262" name="Google Shape;262;p29"/>
          <p:cNvSpPr/>
          <p:nvPr/>
        </p:nvSpPr>
        <p:spPr>
          <a:xfrm>
            <a:off x="9468544" y="2661475"/>
            <a:ext cx="3312368" cy="2482026"/>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añadas más de cinco filas en esta lista. Esto no es un Project</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interesa tener más de cinco columnas para separar de forma conceptual la línea temporal; no ayuda sino que complica la comprensión.</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Deja las líneas separadoras de los meses por encima. Se va a entender mucho mejor así</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Mantén la proporción de las unidades de medida en las columnas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Codifica con diferente color si lo necesitas. La codificación de color sólo funciona cuando se utiliza de forma puntual. No tiene sentido que haya tres elementos diferenciados</a:t>
            </a:r>
            <a:endParaRPr b="0" i="0" sz="1200" u="none" cap="none" strike="noStrike">
              <a:solidFill>
                <a:srgbClr val="0C0C0C"/>
              </a:solidFill>
              <a:latin typeface="Calibri"/>
              <a:ea typeface="Calibri"/>
              <a:cs typeface="Calibri"/>
              <a:sym typeface="Calibri"/>
            </a:endParaRPr>
          </a:p>
        </p:txBody>
      </p:sp>
      <p:sp>
        <p:nvSpPr>
          <p:cNvPr id="263" name="Google Shape;263;p29"/>
          <p:cNvSpPr/>
          <p:nvPr/>
        </p:nvSpPr>
        <p:spPr>
          <a:xfrm flipH="1">
            <a:off x="2634087" y="4225397"/>
            <a:ext cx="5811703" cy="290568"/>
          </a:xfrm>
          <a:prstGeom prst="rect">
            <a:avLst/>
          </a:prstGeom>
          <a:no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 Mira que bien que he dedicido meter un pie aclaratorio como el que hemos visto antes. Añadid espaciado cuando tengáis elementos con información como este</a:t>
            </a:r>
            <a:endParaRPr b="0" i="0" sz="1100" u="none" cap="none" strike="noStrike">
              <a:solidFill>
                <a:srgbClr val="7F7F7F"/>
              </a:solidFill>
              <a:latin typeface="Calibri"/>
              <a:ea typeface="Calibri"/>
              <a:cs typeface="Calibri"/>
              <a:sym typeface="Calibri"/>
            </a:endParaRPr>
          </a:p>
        </p:txBody>
      </p:sp>
      <p:cxnSp>
        <p:nvCxnSpPr>
          <p:cNvPr id="264" name="Google Shape;264;p29"/>
          <p:cNvCxnSpPr/>
          <p:nvPr/>
        </p:nvCxnSpPr>
        <p:spPr>
          <a:xfrm>
            <a:off x="2658938" y="4212395"/>
            <a:ext cx="5735494" cy="0"/>
          </a:xfrm>
          <a:prstGeom prst="straightConnector1">
            <a:avLst/>
          </a:prstGeom>
          <a:noFill/>
          <a:ln cap="flat" cmpd="sng" w="12700">
            <a:solidFill>
              <a:srgbClr val="00C4DE"/>
            </a:solidFill>
            <a:prstDash val="solid"/>
            <a:round/>
            <a:headEnd len="sm" w="sm" type="none"/>
            <a:tailEnd len="sm" w="sm" type="none"/>
          </a:ln>
        </p:spPr>
      </p:cxnSp>
      <p:sp>
        <p:nvSpPr>
          <p:cNvPr id="265" name="Google Shape;265;p29"/>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7  Y de planificaciones divertidas …</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talle de timeline">
  <p:cSld name="Detalle de timeline">
    <p:spTree>
      <p:nvGrpSpPr>
        <p:cNvPr id="266" name="Shape 266"/>
        <p:cNvGrpSpPr/>
        <p:nvPr/>
      </p:nvGrpSpPr>
      <p:grpSpPr>
        <a:xfrm>
          <a:off x="0" y="0"/>
          <a:ext cx="0" cy="0"/>
          <a:chOff x="0" y="0"/>
          <a:chExt cx="0" cy="0"/>
        </a:xfrm>
      </p:grpSpPr>
      <p:sp>
        <p:nvSpPr>
          <p:cNvPr id="267" name="Google Shape;267;p30"/>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268" name="Google Shape;268;p30"/>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269" name="Google Shape;269;p30"/>
          <p:cNvSpPr txBox="1"/>
          <p:nvPr/>
        </p:nvSpPr>
        <p:spPr>
          <a:xfrm>
            <a:off x="642938" y="843558"/>
            <a:ext cx="8033518" cy="981038"/>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7 </a:t>
            </a:r>
            <a:r>
              <a:rPr b="0" i="0" lang="es" sz="2000" u="none" cap="none" strike="noStrike">
                <a:solidFill>
                  <a:srgbClr val="FA4F10"/>
                </a:solidFill>
                <a:latin typeface="Calibri"/>
                <a:ea typeface="Calibri"/>
                <a:cs typeface="Calibri"/>
                <a:sym typeface="Calibri"/>
              </a:rPr>
              <a:t>Ejemplo de timeline detallado</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Aquí tienes un desglose que puede servirte para detallar lo que sucede a continuación de tu resumen ejecutivo (timeline sencillo). No siempre vas a poder usarlo, pero puede servir para aclarar algunas ideas</a:t>
            </a:r>
            <a:endParaRPr/>
          </a:p>
        </p:txBody>
      </p:sp>
      <p:cxnSp>
        <p:nvCxnSpPr>
          <p:cNvPr id="270" name="Google Shape;270;p30"/>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271" name="Google Shape;271;p30"/>
          <p:cNvSpPr/>
          <p:nvPr/>
        </p:nvSpPr>
        <p:spPr>
          <a:xfrm>
            <a:off x="710991" y="2359770"/>
            <a:ext cx="1908000" cy="1983889"/>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72" name="Google Shape;272;p30"/>
          <p:cNvSpPr/>
          <p:nvPr/>
        </p:nvSpPr>
        <p:spPr>
          <a:xfrm>
            <a:off x="2615187" y="2359770"/>
            <a:ext cx="1908000" cy="1983889"/>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73" name="Google Shape;273;p30"/>
          <p:cNvSpPr/>
          <p:nvPr/>
        </p:nvSpPr>
        <p:spPr>
          <a:xfrm>
            <a:off x="4517324" y="2359770"/>
            <a:ext cx="1908000" cy="1983889"/>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74" name="Google Shape;274;p30"/>
          <p:cNvSpPr/>
          <p:nvPr/>
        </p:nvSpPr>
        <p:spPr>
          <a:xfrm>
            <a:off x="6420354" y="2359770"/>
            <a:ext cx="1908000" cy="1983889"/>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275" name="Google Shape;275;p30"/>
          <p:cNvSpPr txBox="1"/>
          <p:nvPr/>
        </p:nvSpPr>
        <p:spPr>
          <a:xfrm>
            <a:off x="6500457" y="2051338"/>
            <a:ext cx="1832811"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76" name="Google Shape;276;p30"/>
          <p:cNvSpPr txBox="1"/>
          <p:nvPr/>
        </p:nvSpPr>
        <p:spPr>
          <a:xfrm>
            <a:off x="4585932" y="2051338"/>
            <a:ext cx="1860665"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77" name="Google Shape;277;p30"/>
          <p:cNvSpPr txBox="1"/>
          <p:nvPr/>
        </p:nvSpPr>
        <p:spPr>
          <a:xfrm>
            <a:off x="2642833" y="2051338"/>
            <a:ext cx="1881866"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78" name="Google Shape;278;p30"/>
          <p:cNvSpPr txBox="1"/>
          <p:nvPr/>
        </p:nvSpPr>
        <p:spPr>
          <a:xfrm>
            <a:off x="728307" y="2051338"/>
            <a:ext cx="1959759" cy="230981"/>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279" name="Google Shape;279;p30"/>
          <p:cNvSpPr/>
          <p:nvPr/>
        </p:nvSpPr>
        <p:spPr>
          <a:xfrm>
            <a:off x="1295848" y="2392756"/>
            <a:ext cx="19080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ctr">
              <a:spcBef>
                <a:spcPts val="0"/>
              </a:spcBef>
              <a:spcAft>
                <a:spcPts val="0"/>
              </a:spcAft>
              <a:buNone/>
            </a:pPr>
            <a:r>
              <a:rPr b="0" i="0" lang="es" sz="1600" u="none" cap="none" strike="noStrike">
                <a:solidFill>
                  <a:schemeClr val="lt1"/>
                </a:solidFill>
                <a:latin typeface="Calibri"/>
                <a:ea typeface="Calibri"/>
                <a:cs typeface="Calibri"/>
                <a:sym typeface="Calibri"/>
              </a:rPr>
              <a:t>Título de cosa</a:t>
            </a:r>
            <a:endParaRPr b="0" i="0" sz="1600" u="none" cap="none" strike="noStrike">
              <a:solidFill>
                <a:schemeClr val="lt1"/>
              </a:solidFill>
              <a:latin typeface="Calibri"/>
              <a:ea typeface="Calibri"/>
              <a:cs typeface="Calibri"/>
              <a:sym typeface="Calibri"/>
            </a:endParaRPr>
          </a:p>
        </p:txBody>
      </p:sp>
      <p:sp>
        <p:nvSpPr>
          <p:cNvPr id="280" name="Google Shape;280;p30"/>
          <p:cNvSpPr/>
          <p:nvPr/>
        </p:nvSpPr>
        <p:spPr>
          <a:xfrm>
            <a:off x="1295848" y="2724656"/>
            <a:ext cx="1908000" cy="1603616"/>
          </a:xfrm>
          <a:prstGeom prst="rect">
            <a:avLst/>
          </a:prstGeom>
          <a:solidFill>
            <a:schemeClr val="lt1">
              <a:alpha val="69803"/>
            </a:schemeClr>
          </a:solidFill>
          <a:ln>
            <a:noFill/>
          </a:ln>
        </p:spPr>
        <p:txBody>
          <a:bodyPr anchorCtr="0" anchor="t" bIns="180000" lIns="180000" spcFirstLastPara="1" rIns="180000" wrap="square" tIns="180000">
            <a:noAutofit/>
          </a:bodyPr>
          <a:lstStyle/>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Conceptualización</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Línea gráfica</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Análisis funcional</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Arquitectura</a:t>
            </a:r>
            <a:endParaRPr b="0" i="0" sz="1600" u="none" cap="none" strike="noStrike">
              <a:solidFill>
                <a:srgbClr val="0C0C0C"/>
              </a:solidFill>
              <a:latin typeface="Calibri"/>
              <a:ea typeface="Calibri"/>
              <a:cs typeface="Calibri"/>
              <a:sym typeface="Calibri"/>
            </a:endParaRPr>
          </a:p>
        </p:txBody>
      </p:sp>
      <p:sp>
        <p:nvSpPr>
          <p:cNvPr id="281" name="Google Shape;281;p30"/>
          <p:cNvSpPr/>
          <p:nvPr/>
        </p:nvSpPr>
        <p:spPr>
          <a:xfrm>
            <a:off x="3229423" y="2392756"/>
            <a:ext cx="3005104"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ctr">
              <a:spcBef>
                <a:spcPts val="0"/>
              </a:spcBef>
              <a:spcAft>
                <a:spcPts val="0"/>
              </a:spcAft>
              <a:buNone/>
            </a:pPr>
            <a:r>
              <a:rPr b="0" i="0" lang="es" sz="1600" u="none" cap="none" strike="noStrike">
                <a:solidFill>
                  <a:schemeClr val="lt1"/>
                </a:solidFill>
                <a:latin typeface="Calibri"/>
                <a:ea typeface="Calibri"/>
                <a:cs typeface="Calibri"/>
                <a:sym typeface="Calibri"/>
              </a:rPr>
              <a:t>Título de cosa más larga</a:t>
            </a:r>
            <a:endParaRPr b="0" i="0" sz="1600" u="none" cap="none" strike="noStrike">
              <a:solidFill>
                <a:schemeClr val="lt1"/>
              </a:solidFill>
              <a:latin typeface="Calibri"/>
              <a:ea typeface="Calibri"/>
              <a:cs typeface="Calibri"/>
              <a:sym typeface="Calibri"/>
            </a:endParaRPr>
          </a:p>
        </p:txBody>
      </p:sp>
      <p:sp>
        <p:nvSpPr>
          <p:cNvPr id="282" name="Google Shape;282;p30"/>
          <p:cNvSpPr/>
          <p:nvPr/>
        </p:nvSpPr>
        <p:spPr>
          <a:xfrm>
            <a:off x="3229423" y="2724656"/>
            <a:ext cx="3005104" cy="1603616"/>
          </a:xfrm>
          <a:prstGeom prst="rect">
            <a:avLst/>
          </a:prstGeom>
          <a:solidFill>
            <a:schemeClr val="lt1">
              <a:alpha val="69803"/>
            </a:schemeClr>
          </a:solidFill>
          <a:ln>
            <a:noFill/>
          </a:ln>
        </p:spPr>
        <p:txBody>
          <a:bodyPr anchorCtr="0" anchor="t" bIns="180000" lIns="180000" spcFirstLastPara="1" rIns="180000" wrap="square" tIns="180000">
            <a:noAutofit/>
          </a:bodyPr>
          <a:lstStyle/>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Seguros de moto</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Seguros de hogar</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Seguros de Salud y vida</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Hogar y parientes</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Una última opción</a:t>
            </a:r>
            <a:endParaRPr b="0" i="0" sz="1600" u="none" cap="none" strike="noStrike">
              <a:solidFill>
                <a:srgbClr val="0C0C0C"/>
              </a:solidFill>
              <a:latin typeface="Calibri"/>
              <a:ea typeface="Calibri"/>
              <a:cs typeface="Calibri"/>
              <a:sym typeface="Calibri"/>
            </a:endParaRPr>
          </a:p>
        </p:txBody>
      </p:sp>
      <p:sp>
        <p:nvSpPr>
          <p:cNvPr id="283" name="Google Shape;283;p30"/>
          <p:cNvSpPr/>
          <p:nvPr/>
        </p:nvSpPr>
        <p:spPr>
          <a:xfrm flipH="1">
            <a:off x="5534552" y="4407954"/>
            <a:ext cx="1361849" cy="221120"/>
          </a:xfrm>
          <a:prstGeom prst="rect">
            <a:avLst/>
          </a:prstGeom>
          <a:noFill/>
          <a:ln>
            <a:noFill/>
          </a:ln>
        </p:spPr>
        <p:txBody>
          <a:bodyPr anchorCtr="0" anchor="ctr" bIns="45700" lIns="180000" spcFirstLastPara="1" rIns="180000" wrap="square" tIns="45700">
            <a:noAutofit/>
          </a:bodyPr>
          <a:lstStyle/>
          <a:p>
            <a:pPr indent="0" lvl="0" marL="0" marR="0" rtl="0" algn="ctr">
              <a:spcBef>
                <a:spcPts val="0"/>
              </a:spcBef>
              <a:spcAft>
                <a:spcPts val="0"/>
              </a:spcAft>
              <a:buNone/>
            </a:pPr>
            <a:r>
              <a:rPr b="0" i="0" lang="es" sz="1100" u="none" cap="none" strike="noStrike">
                <a:solidFill>
                  <a:srgbClr val="FA4F10"/>
                </a:solidFill>
                <a:latin typeface="Calibri"/>
                <a:ea typeface="Calibri"/>
                <a:cs typeface="Calibri"/>
                <a:sym typeface="Calibri"/>
              </a:rPr>
              <a:t>Fin del desarrollo</a:t>
            </a:r>
            <a:endParaRPr b="0" i="0" sz="1100" u="none" cap="none" strike="noStrike">
              <a:solidFill>
                <a:srgbClr val="FA4F10"/>
              </a:solidFill>
              <a:latin typeface="Calibri"/>
              <a:ea typeface="Calibri"/>
              <a:cs typeface="Calibri"/>
              <a:sym typeface="Calibri"/>
            </a:endParaRPr>
          </a:p>
        </p:txBody>
      </p:sp>
      <p:sp>
        <p:nvSpPr>
          <p:cNvPr id="284" name="Google Shape;284;p30"/>
          <p:cNvSpPr/>
          <p:nvPr/>
        </p:nvSpPr>
        <p:spPr>
          <a:xfrm flipH="1">
            <a:off x="7380312" y="4480041"/>
            <a:ext cx="1361849" cy="221120"/>
          </a:xfrm>
          <a:prstGeom prst="rect">
            <a:avLst/>
          </a:prstGeom>
          <a:noFill/>
          <a:ln>
            <a:noFill/>
          </a:ln>
        </p:spPr>
        <p:txBody>
          <a:bodyPr anchorCtr="0" anchor="ctr" bIns="45700" lIns="180000" spcFirstLastPara="1" rIns="180000" wrap="square" tIns="45700">
            <a:noAutofit/>
          </a:bodyPr>
          <a:lstStyle/>
          <a:p>
            <a:pPr indent="0" lvl="0" marL="0" marR="0" rtl="0" algn="ctr">
              <a:spcBef>
                <a:spcPts val="0"/>
              </a:spcBef>
              <a:spcAft>
                <a:spcPts val="0"/>
              </a:spcAft>
              <a:buNone/>
            </a:pPr>
            <a:r>
              <a:rPr b="0" i="0" lang="es" sz="1100" u="none" cap="none" strike="noStrike">
                <a:solidFill>
                  <a:srgbClr val="FA4F10"/>
                </a:solidFill>
                <a:latin typeface="Calibri"/>
                <a:ea typeface="Calibri"/>
                <a:cs typeface="Calibri"/>
                <a:sym typeface="Calibri"/>
              </a:rPr>
              <a:t>Puesta en producción</a:t>
            </a:r>
            <a:endParaRPr b="0" i="0" sz="1100" u="none" cap="none" strike="noStrike">
              <a:solidFill>
                <a:srgbClr val="FA4F10"/>
              </a:solidFill>
              <a:latin typeface="Calibri"/>
              <a:ea typeface="Calibri"/>
              <a:cs typeface="Calibri"/>
              <a:sym typeface="Calibri"/>
            </a:endParaRPr>
          </a:p>
        </p:txBody>
      </p:sp>
      <p:sp>
        <p:nvSpPr>
          <p:cNvPr id="285" name="Google Shape;285;p30"/>
          <p:cNvSpPr/>
          <p:nvPr/>
        </p:nvSpPr>
        <p:spPr>
          <a:xfrm>
            <a:off x="6267898" y="2392756"/>
            <a:ext cx="1810635"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ctr">
              <a:spcBef>
                <a:spcPts val="0"/>
              </a:spcBef>
              <a:spcAft>
                <a:spcPts val="0"/>
              </a:spcAft>
              <a:buNone/>
            </a:pPr>
            <a:r>
              <a:rPr b="0" i="0" lang="es" sz="1600" u="none" cap="none" strike="noStrike">
                <a:solidFill>
                  <a:schemeClr val="lt1"/>
                </a:solidFill>
                <a:latin typeface="Calibri"/>
                <a:ea typeface="Calibri"/>
                <a:cs typeface="Calibri"/>
                <a:sym typeface="Calibri"/>
              </a:rPr>
              <a:t>Sprint escoba</a:t>
            </a:r>
            <a:endParaRPr b="0" i="0" sz="1600" u="none" cap="none" strike="noStrike">
              <a:solidFill>
                <a:schemeClr val="lt1"/>
              </a:solidFill>
              <a:latin typeface="Calibri"/>
              <a:ea typeface="Calibri"/>
              <a:cs typeface="Calibri"/>
              <a:sym typeface="Calibri"/>
            </a:endParaRPr>
          </a:p>
        </p:txBody>
      </p:sp>
      <p:sp>
        <p:nvSpPr>
          <p:cNvPr id="286" name="Google Shape;286;p30"/>
          <p:cNvSpPr/>
          <p:nvPr/>
        </p:nvSpPr>
        <p:spPr>
          <a:xfrm>
            <a:off x="6267898" y="2724656"/>
            <a:ext cx="1810635" cy="1603616"/>
          </a:xfrm>
          <a:prstGeom prst="rect">
            <a:avLst/>
          </a:prstGeom>
          <a:solidFill>
            <a:schemeClr val="lt1">
              <a:alpha val="69803"/>
            </a:schemeClr>
          </a:solidFill>
          <a:ln>
            <a:noFill/>
          </a:ln>
        </p:spPr>
        <p:txBody>
          <a:bodyPr anchorCtr="0" anchor="t" bIns="180000" lIns="180000" spcFirstLastPara="1" rIns="180000" wrap="square" tIns="180000">
            <a:noAutofit/>
          </a:bodyPr>
          <a:lstStyle/>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Implantación y pruebas</a:t>
            </a:r>
            <a:endParaRPr b="0" i="0" sz="1600" u="none" cap="none" strike="noStrike">
              <a:solidFill>
                <a:srgbClr val="0C0C0C"/>
              </a:solidFill>
              <a:latin typeface="Calibri"/>
              <a:ea typeface="Calibri"/>
              <a:cs typeface="Calibri"/>
              <a:sym typeface="Calibri"/>
            </a:endParaRPr>
          </a:p>
        </p:txBody>
      </p:sp>
      <p:sp>
        <p:nvSpPr>
          <p:cNvPr id="287" name="Google Shape;287;p30"/>
          <p:cNvSpPr/>
          <p:nvPr/>
        </p:nvSpPr>
        <p:spPr>
          <a:xfrm>
            <a:off x="6139226" y="4339661"/>
            <a:ext cx="144000" cy="54000"/>
          </a:xfrm>
          <a:prstGeom prst="triangle">
            <a:avLst>
              <a:gd fmla="val 50000" name="adj"/>
            </a:avLst>
          </a:prstGeom>
          <a:solidFill>
            <a:srgbClr val="FA4F1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8" name="Google Shape;288;p30"/>
          <p:cNvSpPr/>
          <p:nvPr/>
        </p:nvSpPr>
        <p:spPr>
          <a:xfrm>
            <a:off x="7996601" y="4339661"/>
            <a:ext cx="144000" cy="54000"/>
          </a:xfrm>
          <a:prstGeom prst="triangle">
            <a:avLst>
              <a:gd fmla="val 50000" name="adj"/>
            </a:avLst>
          </a:prstGeom>
          <a:solidFill>
            <a:srgbClr val="FA4F1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289" name="Google Shape;289;p30"/>
          <p:cNvSpPr/>
          <p:nvPr/>
        </p:nvSpPr>
        <p:spPr>
          <a:xfrm>
            <a:off x="9540552" y="2359770"/>
            <a:ext cx="3312368" cy="1899265"/>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Esta gráfica no funciona para más de cuatro elementos.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reduzcas el tamaño de fuente; no se te va a leer bien</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Mantén el alto de los bloques aunque no tengas el mismo contenido siempre</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Respeta la proporción en las unidades que muestras en las columnas. Sin ellas no hay forma de medir visualmente lo que quieres contar aquí (no basta con el texto que indica el periodo)</a:t>
            </a:r>
            <a:endParaRPr b="0" i="0" sz="1200" u="none" cap="none" strike="noStrike">
              <a:solidFill>
                <a:srgbClr val="0C0C0C"/>
              </a:solidFill>
              <a:latin typeface="Calibri"/>
              <a:ea typeface="Calibri"/>
              <a:cs typeface="Calibri"/>
              <a:sym typeface="Calibri"/>
            </a:endParaRPr>
          </a:p>
        </p:txBody>
      </p:sp>
      <p:sp>
        <p:nvSpPr>
          <p:cNvPr id="290" name="Google Shape;290;p30"/>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7  Incluso se plantea aventurarse al detalle total…</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jemplo disposición de equipos">
  <p:cSld name="Ejemplo disposición de equipos">
    <p:spTree>
      <p:nvGrpSpPr>
        <p:cNvPr id="291" name="Shape 291"/>
        <p:cNvGrpSpPr/>
        <p:nvPr/>
      </p:nvGrpSpPr>
      <p:grpSpPr>
        <a:xfrm>
          <a:off x="0" y="0"/>
          <a:ext cx="0" cy="0"/>
          <a:chOff x="0" y="0"/>
          <a:chExt cx="0" cy="0"/>
        </a:xfrm>
      </p:grpSpPr>
      <p:sp>
        <p:nvSpPr>
          <p:cNvPr id="292" name="Google Shape;292;p31"/>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293" name="Google Shape;293;p31"/>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294" name="Google Shape;294;p31"/>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295" name="Google Shape;295;p31"/>
          <p:cNvSpPr/>
          <p:nvPr/>
        </p:nvSpPr>
        <p:spPr>
          <a:xfrm>
            <a:off x="642938" y="1261319"/>
            <a:ext cx="2016000" cy="773476"/>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Señor de UX</a:t>
            </a:r>
            <a:endParaRPr b="0" i="0" sz="1600" u="none" cap="none" strike="noStrike">
              <a:solidFill>
                <a:srgbClr val="0C0C0C"/>
              </a:solidFill>
              <a:latin typeface="Calibri"/>
              <a:ea typeface="Calibri"/>
              <a:cs typeface="Calibri"/>
              <a:sym typeface="Calibri"/>
            </a:endParaRPr>
          </a:p>
        </p:txBody>
      </p:sp>
      <p:sp>
        <p:nvSpPr>
          <p:cNvPr id="296" name="Google Shape;296;p31"/>
          <p:cNvSpPr/>
          <p:nvPr/>
        </p:nvSpPr>
        <p:spPr>
          <a:xfrm>
            <a:off x="2633663" y="1261319"/>
            <a:ext cx="4026570" cy="773476"/>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Criatura dedicada a definir con el cliente cómo se traduce su negocio de forma eficaz y siempre adaptada a los potenciales usuarios</a:t>
            </a:r>
            <a:endParaRPr b="0" i="0" sz="1400" u="none" cap="none" strike="noStrike">
              <a:solidFill>
                <a:srgbClr val="0C0C0C"/>
              </a:solidFill>
              <a:latin typeface="Calibri"/>
              <a:ea typeface="Calibri"/>
              <a:cs typeface="Calibri"/>
              <a:sym typeface="Calibri"/>
            </a:endParaRPr>
          </a:p>
        </p:txBody>
      </p:sp>
      <p:sp>
        <p:nvSpPr>
          <p:cNvPr id="297" name="Google Shape;297;p31"/>
          <p:cNvSpPr/>
          <p:nvPr/>
        </p:nvSpPr>
        <p:spPr>
          <a:xfrm>
            <a:off x="6653213" y="1261319"/>
            <a:ext cx="1909725" cy="773476"/>
          </a:xfrm>
          <a:prstGeom prst="rect">
            <a:avLst/>
          </a:prstGeom>
          <a:solidFill>
            <a:srgbClr val="00C4DE"/>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1 persona 100%</a:t>
            </a:r>
            <a:endParaRPr b="0" i="0" sz="1600" u="none" cap="none" strike="noStrike">
              <a:solidFill>
                <a:schemeClr val="lt1"/>
              </a:solidFill>
              <a:latin typeface="Calibri"/>
              <a:ea typeface="Calibri"/>
              <a:cs typeface="Calibri"/>
              <a:sym typeface="Calibri"/>
            </a:endParaRPr>
          </a:p>
        </p:txBody>
      </p:sp>
      <p:sp>
        <p:nvSpPr>
          <p:cNvPr id="298" name="Google Shape;298;p31"/>
          <p:cNvSpPr/>
          <p:nvPr/>
        </p:nvSpPr>
        <p:spPr>
          <a:xfrm>
            <a:off x="642938" y="2032844"/>
            <a:ext cx="2016000" cy="588874"/>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Señor que diseña</a:t>
            </a:r>
            <a:endParaRPr b="0" i="0" sz="1600" u="none" cap="none" strike="noStrike">
              <a:solidFill>
                <a:srgbClr val="0C0C0C"/>
              </a:solidFill>
              <a:latin typeface="Calibri"/>
              <a:ea typeface="Calibri"/>
              <a:cs typeface="Calibri"/>
              <a:sym typeface="Calibri"/>
            </a:endParaRPr>
          </a:p>
        </p:txBody>
      </p:sp>
      <p:sp>
        <p:nvSpPr>
          <p:cNvPr id="299" name="Google Shape;299;p31"/>
          <p:cNvSpPr/>
          <p:nvPr/>
        </p:nvSpPr>
        <p:spPr>
          <a:xfrm>
            <a:off x="2633663" y="2032844"/>
            <a:ext cx="4026570" cy="588874"/>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Criatura amante de las cosas que brillan y lucen, se esmerará en que todo quede en su lugar</a:t>
            </a:r>
            <a:endParaRPr b="0" i="0" sz="1400" u="none" cap="none" strike="noStrike">
              <a:solidFill>
                <a:srgbClr val="0C0C0C"/>
              </a:solidFill>
              <a:latin typeface="Calibri"/>
              <a:ea typeface="Calibri"/>
              <a:cs typeface="Calibri"/>
              <a:sym typeface="Calibri"/>
            </a:endParaRPr>
          </a:p>
        </p:txBody>
      </p:sp>
      <p:sp>
        <p:nvSpPr>
          <p:cNvPr id="300" name="Google Shape;300;p31"/>
          <p:cNvSpPr/>
          <p:nvPr/>
        </p:nvSpPr>
        <p:spPr>
          <a:xfrm>
            <a:off x="6653213" y="2032844"/>
            <a:ext cx="1909725" cy="594066"/>
          </a:xfrm>
          <a:prstGeom prst="rect">
            <a:avLst/>
          </a:prstGeom>
          <a:solidFill>
            <a:srgbClr val="00C4DE">
              <a:alpha val="80000"/>
            </a:srgbClr>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1 persona 100%</a:t>
            </a:r>
            <a:endParaRPr b="0" i="0" sz="1600" u="none" cap="none" strike="noStrike">
              <a:solidFill>
                <a:schemeClr val="lt1"/>
              </a:solidFill>
              <a:latin typeface="Calibri"/>
              <a:ea typeface="Calibri"/>
              <a:cs typeface="Calibri"/>
              <a:sym typeface="Calibri"/>
            </a:endParaRPr>
          </a:p>
        </p:txBody>
      </p:sp>
      <p:sp>
        <p:nvSpPr>
          <p:cNvPr id="301" name="Google Shape;301;p31"/>
          <p:cNvSpPr/>
          <p:nvPr/>
        </p:nvSpPr>
        <p:spPr>
          <a:xfrm>
            <a:off x="642938" y="2625775"/>
            <a:ext cx="2016000" cy="588874"/>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Maquetador / desarrollador front</a:t>
            </a:r>
            <a:endParaRPr b="0" i="0" sz="1600" u="none" cap="none" strike="noStrike">
              <a:solidFill>
                <a:srgbClr val="0C0C0C"/>
              </a:solidFill>
              <a:latin typeface="Calibri"/>
              <a:ea typeface="Calibri"/>
              <a:cs typeface="Calibri"/>
              <a:sym typeface="Calibri"/>
            </a:endParaRPr>
          </a:p>
        </p:txBody>
      </p:sp>
      <p:sp>
        <p:nvSpPr>
          <p:cNvPr id="302" name="Google Shape;302;p31"/>
          <p:cNvSpPr/>
          <p:nvPr/>
        </p:nvSpPr>
        <p:spPr>
          <a:xfrm>
            <a:off x="2633663" y="2625775"/>
            <a:ext cx="4026570" cy="588874"/>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Es la persona que destrozará el trabajo que hayan hecho las dos anteriores</a:t>
            </a:r>
            <a:endParaRPr b="0" i="0" sz="1400" u="none" cap="none" strike="noStrike">
              <a:solidFill>
                <a:srgbClr val="0C0C0C"/>
              </a:solidFill>
              <a:latin typeface="Calibri"/>
              <a:ea typeface="Calibri"/>
              <a:cs typeface="Calibri"/>
              <a:sym typeface="Calibri"/>
            </a:endParaRPr>
          </a:p>
        </p:txBody>
      </p:sp>
      <p:sp>
        <p:nvSpPr>
          <p:cNvPr id="303" name="Google Shape;303;p31"/>
          <p:cNvSpPr/>
          <p:nvPr/>
        </p:nvSpPr>
        <p:spPr>
          <a:xfrm>
            <a:off x="6653213" y="2625775"/>
            <a:ext cx="1909725" cy="594066"/>
          </a:xfrm>
          <a:prstGeom prst="rect">
            <a:avLst/>
          </a:prstGeom>
          <a:solidFill>
            <a:srgbClr val="00C4DE"/>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2 personas 100%</a:t>
            </a:r>
            <a:endParaRPr b="0" i="0" sz="1600" u="none" cap="none" strike="noStrike">
              <a:solidFill>
                <a:schemeClr val="lt1"/>
              </a:solidFill>
              <a:latin typeface="Calibri"/>
              <a:ea typeface="Calibri"/>
              <a:cs typeface="Calibri"/>
              <a:sym typeface="Calibri"/>
            </a:endParaRPr>
          </a:p>
        </p:txBody>
      </p:sp>
      <p:sp>
        <p:nvSpPr>
          <p:cNvPr id="304" name="Google Shape;304;p31"/>
          <p:cNvSpPr/>
          <p:nvPr/>
        </p:nvSpPr>
        <p:spPr>
          <a:xfrm>
            <a:off x="642938" y="3218706"/>
            <a:ext cx="2016000" cy="588874"/>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Analista programador</a:t>
            </a:r>
            <a:endParaRPr b="0" i="0" sz="1600" u="none" cap="none" strike="noStrike">
              <a:solidFill>
                <a:srgbClr val="0C0C0C"/>
              </a:solidFill>
              <a:latin typeface="Calibri"/>
              <a:ea typeface="Calibri"/>
              <a:cs typeface="Calibri"/>
              <a:sym typeface="Calibri"/>
            </a:endParaRPr>
          </a:p>
        </p:txBody>
      </p:sp>
      <p:sp>
        <p:nvSpPr>
          <p:cNvPr id="305" name="Google Shape;305;p31"/>
          <p:cNvSpPr/>
          <p:nvPr/>
        </p:nvSpPr>
        <p:spPr>
          <a:xfrm>
            <a:off x="2633663" y="3218706"/>
            <a:ext cx="4026570" cy="588874"/>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Personas que pondrán en tela de juicio todo lo que se haya hecho hasta este momento</a:t>
            </a:r>
            <a:endParaRPr b="0" i="0" sz="1400" u="none" cap="none" strike="noStrike">
              <a:solidFill>
                <a:srgbClr val="0C0C0C"/>
              </a:solidFill>
              <a:latin typeface="Calibri"/>
              <a:ea typeface="Calibri"/>
              <a:cs typeface="Calibri"/>
              <a:sym typeface="Calibri"/>
            </a:endParaRPr>
          </a:p>
        </p:txBody>
      </p:sp>
      <p:sp>
        <p:nvSpPr>
          <p:cNvPr id="306" name="Google Shape;306;p31"/>
          <p:cNvSpPr/>
          <p:nvPr/>
        </p:nvSpPr>
        <p:spPr>
          <a:xfrm>
            <a:off x="6653213" y="3218707"/>
            <a:ext cx="1909725" cy="594066"/>
          </a:xfrm>
          <a:prstGeom prst="rect">
            <a:avLst/>
          </a:prstGeom>
          <a:solidFill>
            <a:srgbClr val="00C4DE">
              <a:alpha val="80000"/>
            </a:srgbClr>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4 personas 100%</a:t>
            </a:r>
            <a:endParaRPr b="0" i="0" sz="1600" u="none" cap="none" strike="noStrike">
              <a:solidFill>
                <a:schemeClr val="lt1"/>
              </a:solidFill>
              <a:latin typeface="Calibri"/>
              <a:ea typeface="Calibri"/>
              <a:cs typeface="Calibri"/>
              <a:sym typeface="Calibri"/>
            </a:endParaRPr>
          </a:p>
        </p:txBody>
      </p:sp>
      <p:sp>
        <p:nvSpPr>
          <p:cNvPr id="307" name="Google Shape;307;p31"/>
          <p:cNvSpPr/>
          <p:nvPr/>
        </p:nvSpPr>
        <p:spPr>
          <a:xfrm>
            <a:off x="642938" y="3804493"/>
            <a:ext cx="2016000" cy="588874"/>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Pruebas &amp; Calidad</a:t>
            </a:r>
            <a:endParaRPr b="0" i="0" sz="1600" u="none" cap="none" strike="noStrike">
              <a:solidFill>
                <a:srgbClr val="0C0C0C"/>
              </a:solidFill>
              <a:latin typeface="Calibri"/>
              <a:ea typeface="Calibri"/>
              <a:cs typeface="Calibri"/>
              <a:sym typeface="Calibri"/>
            </a:endParaRPr>
          </a:p>
        </p:txBody>
      </p:sp>
      <p:sp>
        <p:nvSpPr>
          <p:cNvPr id="308" name="Google Shape;308;p31"/>
          <p:cNvSpPr/>
          <p:nvPr/>
        </p:nvSpPr>
        <p:spPr>
          <a:xfrm>
            <a:off x="2633663" y="3804493"/>
            <a:ext cx="4026570" cy="588874"/>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Personas que llegan al final del proyecto sin saber de qué va. Suelen liarla parda.</a:t>
            </a:r>
            <a:endParaRPr b="0" i="0" sz="1400" u="none" cap="none" strike="noStrike">
              <a:solidFill>
                <a:srgbClr val="0C0C0C"/>
              </a:solidFill>
              <a:latin typeface="Calibri"/>
              <a:ea typeface="Calibri"/>
              <a:cs typeface="Calibri"/>
              <a:sym typeface="Calibri"/>
            </a:endParaRPr>
          </a:p>
        </p:txBody>
      </p:sp>
      <p:sp>
        <p:nvSpPr>
          <p:cNvPr id="309" name="Google Shape;309;p31"/>
          <p:cNvSpPr/>
          <p:nvPr/>
        </p:nvSpPr>
        <p:spPr>
          <a:xfrm>
            <a:off x="6653213" y="3804494"/>
            <a:ext cx="1909725" cy="594066"/>
          </a:xfrm>
          <a:prstGeom prst="rect">
            <a:avLst/>
          </a:prstGeom>
          <a:solidFill>
            <a:srgbClr val="00C4DE"/>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2 personas 100%</a:t>
            </a:r>
            <a:endParaRPr b="0" i="0" sz="1600" u="none" cap="none" strike="noStrike">
              <a:solidFill>
                <a:schemeClr val="lt1"/>
              </a:solidFill>
              <a:latin typeface="Calibri"/>
              <a:ea typeface="Calibri"/>
              <a:cs typeface="Calibri"/>
              <a:sym typeface="Calibri"/>
            </a:endParaRPr>
          </a:p>
        </p:txBody>
      </p:sp>
      <p:sp>
        <p:nvSpPr>
          <p:cNvPr id="310" name="Google Shape;310;p31"/>
          <p:cNvSpPr/>
          <p:nvPr/>
        </p:nvSpPr>
        <p:spPr>
          <a:xfrm>
            <a:off x="642938" y="1005576"/>
            <a:ext cx="2016000" cy="251444"/>
          </a:xfrm>
          <a:prstGeom prst="rect">
            <a:avLst/>
          </a:prstGeom>
          <a:noFill/>
          <a:ln>
            <a:noFill/>
          </a:ln>
        </p:spPr>
        <p:txBody>
          <a:bodyPr anchorCtr="0" anchor="ctr" bIns="45700" lIns="180000" spcFirstLastPara="1" rIns="180000" wrap="square" tIns="0">
            <a:noAutofit/>
          </a:bodyPr>
          <a:lstStyle/>
          <a:p>
            <a:pPr indent="0" lvl="0" marL="0" marR="0" rtl="0" algn="l">
              <a:spcBef>
                <a:spcPts val="0"/>
              </a:spcBef>
              <a:spcAft>
                <a:spcPts val="0"/>
              </a:spcAft>
              <a:buNone/>
            </a:pPr>
            <a:r>
              <a:rPr b="0" i="0" lang="es" sz="1600" u="none" cap="none" strike="noStrike">
                <a:solidFill>
                  <a:srgbClr val="7F7F7F"/>
                </a:solidFill>
                <a:latin typeface="Calibri"/>
                <a:ea typeface="Calibri"/>
                <a:cs typeface="Calibri"/>
                <a:sym typeface="Calibri"/>
              </a:rPr>
              <a:t>Rol</a:t>
            </a:r>
            <a:endParaRPr b="0" i="0" sz="1600" u="none" cap="none" strike="noStrike">
              <a:solidFill>
                <a:srgbClr val="7F7F7F"/>
              </a:solidFill>
              <a:latin typeface="Calibri"/>
              <a:ea typeface="Calibri"/>
              <a:cs typeface="Calibri"/>
              <a:sym typeface="Calibri"/>
            </a:endParaRPr>
          </a:p>
        </p:txBody>
      </p:sp>
      <p:sp>
        <p:nvSpPr>
          <p:cNvPr id="311" name="Google Shape;311;p31"/>
          <p:cNvSpPr/>
          <p:nvPr/>
        </p:nvSpPr>
        <p:spPr>
          <a:xfrm>
            <a:off x="2643187" y="1005576"/>
            <a:ext cx="4035301" cy="251444"/>
          </a:xfrm>
          <a:prstGeom prst="rect">
            <a:avLst/>
          </a:prstGeom>
          <a:noFill/>
          <a:ln>
            <a:noFill/>
          </a:ln>
        </p:spPr>
        <p:txBody>
          <a:bodyPr anchorCtr="0" anchor="ctr" bIns="45700" lIns="180000" spcFirstLastPara="1" rIns="180000" wrap="square" tIns="0">
            <a:noAutofit/>
          </a:bodyPr>
          <a:lstStyle/>
          <a:p>
            <a:pPr indent="0" lvl="0" marL="0" marR="0" rtl="0" algn="l">
              <a:spcBef>
                <a:spcPts val="0"/>
              </a:spcBef>
              <a:spcAft>
                <a:spcPts val="0"/>
              </a:spcAft>
              <a:buNone/>
            </a:pPr>
            <a:r>
              <a:rPr b="0" i="0" lang="es" sz="1600" u="none" cap="none" strike="noStrike">
                <a:solidFill>
                  <a:srgbClr val="7F7F7F"/>
                </a:solidFill>
                <a:latin typeface="Calibri"/>
                <a:ea typeface="Calibri"/>
                <a:cs typeface="Calibri"/>
                <a:sym typeface="Calibri"/>
              </a:rPr>
              <a:t>En qué emplea su tiempo</a:t>
            </a:r>
            <a:endParaRPr b="0" i="0" sz="1600" u="none" cap="none" strike="noStrike">
              <a:solidFill>
                <a:srgbClr val="7F7F7F"/>
              </a:solidFill>
              <a:latin typeface="Calibri"/>
              <a:ea typeface="Calibri"/>
              <a:cs typeface="Calibri"/>
              <a:sym typeface="Calibri"/>
            </a:endParaRPr>
          </a:p>
        </p:txBody>
      </p:sp>
      <p:sp>
        <p:nvSpPr>
          <p:cNvPr id="312" name="Google Shape;312;p31"/>
          <p:cNvSpPr/>
          <p:nvPr/>
        </p:nvSpPr>
        <p:spPr>
          <a:xfrm>
            <a:off x="6653212" y="1005576"/>
            <a:ext cx="2167259" cy="251444"/>
          </a:xfrm>
          <a:prstGeom prst="rect">
            <a:avLst/>
          </a:prstGeom>
          <a:noFill/>
          <a:ln>
            <a:noFill/>
          </a:ln>
        </p:spPr>
        <p:txBody>
          <a:bodyPr anchorCtr="0" anchor="ctr" bIns="45700" lIns="180000" spcFirstLastPara="1" rIns="180000" wrap="square" tIns="0">
            <a:noAutofit/>
          </a:bodyPr>
          <a:lstStyle/>
          <a:p>
            <a:pPr indent="0" lvl="0" marL="0" marR="0" rtl="0" algn="l">
              <a:spcBef>
                <a:spcPts val="0"/>
              </a:spcBef>
              <a:spcAft>
                <a:spcPts val="0"/>
              </a:spcAft>
              <a:buNone/>
            </a:pPr>
            <a:r>
              <a:rPr b="0" i="0" lang="es" sz="1600" u="none" cap="none" strike="noStrike">
                <a:solidFill>
                  <a:srgbClr val="7F7F7F"/>
                </a:solidFill>
                <a:latin typeface="Calibri"/>
                <a:ea typeface="Calibri"/>
                <a:cs typeface="Calibri"/>
                <a:sym typeface="Calibri"/>
              </a:rPr>
              <a:t>Cuánto necesitamos</a:t>
            </a:r>
            <a:endParaRPr b="0" i="0" sz="1600" u="none" cap="none" strike="noStrike">
              <a:solidFill>
                <a:srgbClr val="7F7F7F"/>
              </a:solidFill>
              <a:latin typeface="Calibri"/>
              <a:ea typeface="Calibri"/>
              <a:cs typeface="Calibri"/>
              <a:sym typeface="Calibri"/>
            </a:endParaRPr>
          </a:p>
        </p:txBody>
      </p:sp>
      <p:sp>
        <p:nvSpPr>
          <p:cNvPr id="313" name="Google Shape;313;p31"/>
          <p:cNvSpPr/>
          <p:nvPr/>
        </p:nvSpPr>
        <p:spPr>
          <a:xfrm flipH="1">
            <a:off x="2634087" y="4461960"/>
            <a:ext cx="5811703" cy="290568"/>
          </a:xfrm>
          <a:prstGeom prst="rect">
            <a:avLst/>
          </a:prstGeom>
          <a:noFill/>
          <a:ln>
            <a:noFill/>
          </a:ln>
        </p:spPr>
        <p:txBody>
          <a:bodyPr anchorCtr="0" anchor="ctr" bIns="45700" lIns="0" spcFirstLastPara="1" rIns="18000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 No tuve suficiente y necesito añadirte un pie en la tabla. No necesito línea para separarlo en este caso porque la tabla hace esa función de forma inmejorable</a:t>
            </a:r>
            <a:endParaRPr b="0" i="0" sz="1100" u="none" cap="none" strike="noStrike">
              <a:solidFill>
                <a:srgbClr val="7F7F7F"/>
              </a:solidFill>
              <a:latin typeface="Calibri"/>
              <a:ea typeface="Calibri"/>
              <a:cs typeface="Calibri"/>
              <a:sym typeface="Calibri"/>
            </a:endParaRPr>
          </a:p>
        </p:txBody>
      </p:sp>
      <p:sp>
        <p:nvSpPr>
          <p:cNvPr id="314" name="Google Shape;314;p31"/>
          <p:cNvSpPr/>
          <p:nvPr/>
        </p:nvSpPr>
        <p:spPr>
          <a:xfrm>
            <a:off x="9468544" y="3163527"/>
            <a:ext cx="3312368" cy="1206419"/>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De nuevo, evita meter en esta lista más de cinco elementos.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te enrolles con la descripción; se trata de contar lo mínimo, sé ejecutivo. 2 líneas como en este planteamiento sobran. 3 es el límite.</a:t>
            </a:r>
            <a:endParaRPr b="0" i="0" sz="1200" u="none" cap="none" strike="noStrike">
              <a:solidFill>
                <a:srgbClr val="0C0C0C"/>
              </a:solidFill>
              <a:latin typeface="Calibri"/>
              <a:ea typeface="Calibri"/>
              <a:cs typeface="Calibri"/>
              <a:sym typeface="Calibri"/>
            </a:endParaRPr>
          </a:p>
        </p:txBody>
      </p:sp>
      <p:sp>
        <p:nvSpPr>
          <p:cNvPr id="315" name="Google Shape;315;p31"/>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7  De contar quién se va a encargar de qué</a:t>
            </a:r>
            <a:endParaRPr b="0" i="0" sz="1800" u="none" cap="none" strike="noStrike">
              <a:solidFill>
                <a:srgbClr val="0C0C0C"/>
              </a:solidFill>
              <a:latin typeface="Calibri"/>
              <a:ea typeface="Calibri"/>
              <a:cs typeface="Calibri"/>
              <a:sym typeface="Calibri"/>
            </a:endParaRPr>
          </a:p>
        </p:txBody>
      </p:sp>
      <p:sp>
        <p:nvSpPr>
          <p:cNvPr id="316" name="Google Shape;316;p31"/>
          <p:cNvSpPr/>
          <p:nvPr/>
        </p:nvSpPr>
        <p:spPr>
          <a:xfrm>
            <a:off x="642938" y="573528"/>
            <a:ext cx="7858125"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Y de detallar qué significan esos nombres raros que usamos a veces</a:t>
            </a:r>
            <a:endParaRPr b="0" i="0" sz="20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a comparativa">
  <p:cSld name="Tabla comparativa">
    <p:spTree>
      <p:nvGrpSpPr>
        <p:cNvPr id="317" name="Shape 317"/>
        <p:cNvGrpSpPr/>
        <p:nvPr/>
      </p:nvGrpSpPr>
      <p:grpSpPr>
        <a:xfrm>
          <a:off x="0" y="0"/>
          <a:ext cx="0" cy="0"/>
          <a:chOff x="0" y="0"/>
          <a:chExt cx="0" cy="0"/>
        </a:xfrm>
      </p:grpSpPr>
      <p:sp>
        <p:nvSpPr>
          <p:cNvPr id="318" name="Google Shape;318;p32"/>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319" name="Google Shape;319;p32"/>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320" name="Google Shape;320;p32"/>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321" name="Google Shape;321;p32"/>
          <p:cNvSpPr/>
          <p:nvPr/>
        </p:nvSpPr>
        <p:spPr>
          <a:xfrm>
            <a:off x="9396536" y="1034218"/>
            <a:ext cx="3312368" cy="1979974"/>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Si puedes, no añadas más texto en este tipo de recursos. Distraen en un momento que suele resumir muchas cosas y en el que te interesa que se concentren en valorar de forma racional.</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funciona tener más de 7 elementos en una lista de cara a valorar. </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Interesa sobre todo tener el mismo elemento en uno y otro lado de la tabla. Si puedes, emparéjalos para poder visualizar más fácilmente tu discurso</a:t>
            </a:r>
            <a:endParaRPr b="0" i="0" sz="1200" u="none" cap="none" strike="noStrike">
              <a:solidFill>
                <a:srgbClr val="0C0C0C"/>
              </a:solidFill>
              <a:latin typeface="Calibri"/>
              <a:ea typeface="Calibri"/>
              <a:cs typeface="Calibri"/>
              <a:sym typeface="Calibri"/>
            </a:endParaRPr>
          </a:p>
        </p:txBody>
      </p:sp>
      <p:sp>
        <p:nvSpPr>
          <p:cNvPr id="322" name="Google Shape;322;p32"/>
          <p:cNvSpPr/>
          <p:nvPr/>
        </p:nvSpPr>
        <p:spPr>
          <a:xfrm>
            <a:off x="642938" y="1027007"/>
            <a:ext cx="3900488"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Condicionantes de ser pollo</a:t>
            </a:r>
            <a:endParaRPr b="0" i="0" sz="1600" u="none" cap="none" strike="noStrike">
              <a:solidFill>
                <a:schemeClr val="lt1"/>
              </a:solidFill>
              <a:latin typeface="Calibri"/>
              <a:ea typeface="Calibri"/>
              <a:cs typeface="Calibri"/>
              <a:sym typeface="Calibri"/>
            </a:endParaRPr>
          </a:p>
        </p:txBody>
      </p:sp>
      <p:sp>
        <p:nvSpPr>
          <p:cNvPr id="323" name="Google Shape;323;p32"/>
          <p:cNvSpPr/>
          <p:nvPr/>
        </p:nvSpPr>
        <p:spPr>
          <a:xfrm>
            <a:off x="4600574" y="1027007"/>
            <a:ext cx="3967126"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Condicionantes de ser una vaca</a:t>
            </a:r>
            <a:endParaRPr b="0" i="0" sz="1600" u="none" cap="none" strike="noStrike">
              <a:solidFill>
                <a:schemeClr val="lt1"/>
              </a:solidFill>
              <a:latin typeface="Calibri"/>
              <a:ea typeface="Calibri"/>
              <a:cs typeface="Calibri"/>
              <a:sym typeface="Calibri"/>
            </a:endParaRPr>
          </a:p>
        </p:txBody>
      </p:sp>
      <p:sp>
        <p:nvSpPr>
          <p:cNvPr id="324" name="Google Shape;324;p32"/>
          <p:cNvSpPr/>
          <p:nvPr/>
        </p:nvSpPr>
        <p:spPr>
          <a:xfrm>
            <a:off x="642938" y="1351008"/>
            <a:ext cx="3900488" cy="621072"/>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Tienes plumas, pico y sobre todo la intención contenida del vuelo</a:t>
            </a:r>
            <a:endParaRPr b="0" i="0" sz="1600" u="none" cap="none" strike="noStrike">
              <a:solidFill>
                <a:srgbClr val="0C0C0C"/>
              </a:solidFill>
              <a:latin typeface="Calibri"/>
              <a:ea typeface="Calibri"/>
              <a:cs typeface="Calibri"/>
              <a:sym typeface="Calibri"/>
            </a:endParaRPr>
          </a:p>
        </p:txBody>
      </p:sp>
      <p:sp>
        <p:nvSpPr>
          <p:cNvPr id="325" name="Google Shape;325;p32"/>
          <p:cNvSpPr/>
          <p:nvPr/>
        </p:nvSpPr>
        <p:spPr>
          <a:xfrm>
            <a:off x="642938" y="1972514"/>
            <a:ext cx="3900488" cy="621072"/>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Sueles estar metido en un pequeño corral. No hay riesgo ni nuevas aventuras</a:t>
            </a:r>
            <a:endParaRPr b="0" i="0" sz="1600" u="none" cap="none" strike="noStrike">
              <a:solidFill>
                <a:srgbClr val="0C0C0C"/>
              </a:solidFill>
              <a:latin typeface="Calibri"/>
              <a:ea typeface="Calibri"/>
              <a:cs typeface="Calibri"/>
              <a:sym typeface="Calibri"/>
            </a:endParaRPr>
          </a:p>
        </p:txBody>
      </p:sp>
      <p:sp>
        <p:nvSpPr>
          <p:cNvPr id="326" name="Google Shape;326;p32"/>
          <p:cNvSpPr/>
          <p:nvPr/>
        </p:nvSpPr>
        <p:spPr>
          <a:xfrm>
            <a:off x="4600575" y="1972514"/>
            <a:ext cx="3962363" cy="621072"/>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Puedes pasear por el campo con libertad y la hierba siempre se agradece</a:t>
            </a:r>
            <a:endParaRPr b="0" i="0" sz="1600" u="none" cap="none" strike="noStrike">
              <a:solidFill>
                <a:srgbClr val="0C0C0C"/>
              </a:solidFill>
              <a:latin typeface="Calibri"/>
              <a:ea typeface="Calibri"/>
              <a:cs typeface="Calibri"/>
              <a:sym typeface="Calibri"/>
            </a:endParaRPr>
          </a:p>
        </p:txBody>
      </p:sp>
      <p:sp>
        <p:nvSpPr>
          <p:cNvPr id="327" name="Google Shape;327;p32"/>
          <p:cNvSpPr/>
          <p:nvPr/>
        </p:nvSpPr>
        <p:spPr>
          <a:xfrm>
            <a:off x="4600575" y="1351008"/>
            <a:ext cx="3962363" cy="621072"/>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Criatura apegada al suelo y sin aspiraciones existenciales de ningún tipo</a:t>
            </a:r>
            <a:endParaRPr b="0" i="0" sz="1600" u="none" cap="none" strike="noStrike">
              <a:solidFill>
                <a:srgbClr val="0C0C0C"/>
              </a:solidFill>
              <a:latin typeface="Calibri"/>
              <a:ea typeface="Calibri"/>
              <a:cs typeface="Calibri"/>
              <a:sym typeface="Calibri"/>
            </a:endParaRPr>
          </a:p>
        </p:txBody>
      </p:sp>
      <p:sp>
        <p:nvSpPr>
          <p:cNvPr id="328" name="Google Shape;328;p32"/>
          <p:cNvSpPr/>
          <p:nvPr/>
        </p:nvSpPr>
        <p:spPr>
          <a:xfrm>
            <a:off x="642938" y="2594020"/>
            <a:ext cx="3900488" cy="782281"/>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Se pasan por las mañanas a ver si has hecho tu trabajo, pero no hay más intromisiones</a:t>
            </a:r>
            <a:endParaRPr b="0" i="0" sz="1600" u="none" cap="none" strike="noStrike">
              <a:solidFill>
                <a:srgbClr val="0C0C0C"/>
              </a:solidFill>
              <a:latin typeface="Calibri"/>
              <a:ea typeface="Calibri"/>
              <a:cs typeface="Calibri"/>
              <a:sym typeface="Calibri"/>
            </a:endParaRPr>
          </a:p>
        </p:txBody>
      </p:sp>
      <p:sp>
        <p:nvSpPr>
          <p:cNvPr id="329" name="Google Shape;329;p32"/>
          <p:cNvSpPr/>
          <p:nvPr/>
        </p:nvSpPr>
        <p:spPr>
          <a:xfrm>
            <a:off x="4600575" y="2594021"/>
            <a:ext cx="3962363" cy="78228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Suelen ordeñarte a diario y es bastante cansado. Si la cosa no se da bien suele haber palos.</a:t>
            </a:r>
            <a:endParaRPr b="0" i="0" sz="1600" u="none" cap="none" strike="noStrike">
              <a:solidFill>
                <a:srgbClr val="0C0C0C"/>
              </a:solidFill>
              <a:latin typeface="Calibri"/>
              <a:ea typeface="Calibri"/>
              <a:cs typeface="Calibri"/>
              <a:sym typeface="Calibri"/>
            </a:endParaRPr>
          </a:p>
        </p:txBody>
      </p:sp>
      <p:sp>
        <p:nvSpPr>
          <p:cNvPr id="330" name="Google Shape;330;p32"/>
          <p:cNvSpPr/>
          <p:nvPr/>
        </p:nvSpPr>
        <p:spPr>
          <a:xfrm>
            <a:off x="642938" y="3372689"/>
            <a:ext cx="3900488" cy="621072"/>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No hay horarios. Se pierde la noción del tiempo con facilidad.</a:t>
            </a:r>
            <a:endParaRPr b="0" i="0" sz="1600" u="none" cap="none" strike="noStrike">
              <a:solidFill>
                <a:srgbClr val="0C0C0C"/>
              </a:solidFill>
              <a:latin typeface="Calibri"/>
              <a:ea typeface="Calibri"/>
              <a:cs typeface="Calibri"/>
              <a:sym typeface="Calibri"/>
            </a:endParaRPr>
          </a:p>
        </p:txBody>
      </p:sp>
      <p:sp>
        <p:nvSpPr>
          <p:cNvPr id="331" name="Google Shape;331;p32"/>
          <p:cNvSpPr/>
          <p:nvPr/>
        </p:nvSpPr>
        <p:spPr>
          <a:xfrm>
            <a:off x="4600575" y="3372689"/>
            <a:ext cx="3962363" cy="621072"/>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Los horarios estrictos suelen interrumpir algunas meditaciones trascendentales</a:t>
            </a:r>
            <a:endParaRPr b="0" i="0" sz="1600" u="none" cap="none" strike="noStrike">
              <a:solidFill>
                <a:srgbClr val="0C0C0C"/>
              </a:solidFill>
              <a:latin typeface="Calibri"/>
              <a:ea typeface="Calibri"/>
              <a:cs typeface="Calibri"/>
              <a:sym typeface="Calibri"/>
            </a:endParaRPr>
          </a:p>
        </p:txBody>
      </p:sp>
      <p:sp>
        <p:nvSpPr>
          <p:cNvPr id="332" name="Google Shape;332;p32"/>
          <p:cNvSpPr/>
          <p:nvPr/>
        </p:nvSpPr>
        <p:spPr>
          <a:xfrm>
            <a:off x="642938" y="3994196"/>
            <a:ext cx="3900488" cy="621072"/>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Morirás joven, y tu cadáver servirá para hacer ensalada Cesar</a:t>
            </a:r>
            <a:endParaRPr b="0" i="0" sz="1600" u="none" cap="none" strike="noStrike">
              <a:solidFill>
                <a:srgbClr val="0C0C0C"/>
              </a:solidFill>
              <a:latin typeface="Calibri"/>
              <a:ea typeface="Calibri"/>
              <a:cs typeface="Calibri"/>
              <a:sym typeface="Calibri"/>
            </a:endParaRPr>
          </a:p>
        </p:txBody>
      </p:sp>
      <p:sp>
        <p:nvSpPr>
          <p:cNvPr id="333" name="Google Shape;333;p32"/>
          <p:cNvSpPr/>
          <p:nvPr/>
        </p:nvSpPr>
        <p:spPr>
          <a:xfrm>
            <a:off x="4600575" y="3994196"/>
            <a:ext cx="3962363" cy="621072"/>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Como buen hervíboro vivirás algo más; el Asador Donostiarra será tu final</a:t>
            </a:r>
            <a:endParaRPr b="0" i="0" sz="1600" u="none" cap="none" strike="noStrike">
              <a:solidFill>
                <a:srgbClr val="0C0C0C"/>
              </a:solidFill>
              <a:latin typeface="Calibri"/>
              <a:ea typeface="Calibri"/>
              <a:cs typeface="Calibri"/>
              <a:sym typeface="Calibri"/>
            </a:endParaRPr>
          </a:p>
        </p:txBody>
      </p:sp>
      <p:cxnSp>
        <p:nvCxnSpPr>
          <p:cNvPr id="334" name="Google Shape;334;p32"/>
          <p:cNvCxnSpPr/>
          <p:nvPr/>
        </p:nvCxnSpPr>
        <p:spPr>
          <a:xfrm>
            <a:off x="4572000" y="1027007"/>
            <a:ext cx="0" cy="3588260"/>
          </a:xfrm>
          <a:prstGeom prst="straightConnector1">
            <a:avLst/>
          </a:prstGeom>
          <a:noFill/>
          <a:ln cap="flat" cmpd="sng" w="53975">
            <a:solidFill>
              <a:srgbClr val="000000">
                <a:alpha val="20000"/>
              </a:srgbClr>
            </a:solidFill>
            <a:prstDash val="solid"/>
            <a:round/>
            <a:headEnd len="sm" w="sm" type="none"/>
            <a:tailEnd len="sm" w="sm" type="none"/>
          </a:ln>
        </p:spPr>
      </p:cxnSp>
      <p:sp>
        <p:nvSpPr>
          <p:cNvPr id="335" name="Google Shape;335;p32"/>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8  Porque está claro que hay que hacer esto</a:t>
            </a:r>
            <a:endParaRPr b="0" i="0" sz="1800" u="none" cap="none" strike="noStrike">
              <a:solidFill>
                <a:srgbClr val="0C0C0C"/>
              </a:solidFill>
              <a:latin typeface="Calibri"/>
              <a:ea typeface="Calibri"/>
              <a:cs typeface="Calibri"/>
              <a:sym typeface="Calibri"/>
            </a:endParaRPr>
          </a:p>
        </p:txBody>
      </p:sp>
      <p:sp>
        <p:nvSpPr>
          <p:cNvPr id="336" name="Google Shape;336;p32"/>
          <p:cNvSpPr/>
          <p:nvPr/>
        </p:nvSpPr>
        <p:spPr>
          <a:xfrm>
            <a:off x="642938" y="573528"/>
            <a:ext cx="7858125"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Y tras compararme con lo que hay las cosas caen por su propio peso</a:t>
            </a:r>
            <a:endParaRPr b="0" i="0" sz="20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ado final">
  <p:cSld name="Listado final">
    <p:spTree>
      <p:nvGrpSpPr>
        <p:cNvPr id="337" name="Shape 337"/>
        <p:cNvGrpSpPr/>
        <p:nvPr/>
      </p:nvGrpSpPr>
      <p:grpSpPr>
        <a:xfrm>
          <a:off x="0" y="0"/>
          <a:ext cx="0" cy="0"/>
          <a:chOff x="0" y="0"/>
          <a:chExt cx="0" cy="0"/>
        </a:xfrm>
      </p:grpSpPr>
      <p:sp>
        <p:nvSpPr>
          <p:cNvPr id="338" name="Google Shape;338;p33"/>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339" name="Google Shape;339;p33"/>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340" name="Google Shape;340;p33"/>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341" name="Google Shape;341;p33"/>
          <p:cNvSpPr txBox="1"/>
          <p:nvPr/>
        </p:nvSpPr>
        <p:spPr>
          <a:xfrm>
            <a:off x="1619672" y="1184062"/>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Repasa bien lo que presentas. A menos que seas (o te creas) Steve Jobs, lo suyo es ensayarlo antes de contárselo a nadie.</a:t>
            </a:r>
            <a:endParaRPr/>
          </a:p>
        </p:txBody>
      </p:sp>
      <p:sp>
        <p:nvSpPr>
          <p:cNvPr id="342" name="Google Shape;342;p33"/>
          <p:cNvSpPr/>
          <p:nvPr/>
        </p:nvSpPr>
        <p:spPr>
          <a:xfrm>
            <a:off x="642938" y="1184062"/>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1</a:t>
            </a:r>
            <a:endParaRPr b="0" i="0" sz="2400" u="none" cap="none" strike="noStrike">
              <a:solidFill>
                <a:schemeClr val="lt1"/>
              </a:solidFill>
              <a:latin typeface="Calibri"/>
              <a:ea typeface="Calibri"/>
              <a:cs typeface="Calibri"/>
              <a:sym typeface="Calibri"/>
            </a:endParaRPr>
          </a:p>
        </p:txBody>
      </p:sp>
      <p:sp>
        <p:nvSpPr>
          <p:cNvPr id="343" name="Google Shape;343;p33"/>
          <p:cNvSpPr txBox="1"/>
          <p:nvPr/>
        </p:nvSpPr>
        <p:spPr>
          <a:xfrm>
            <a:off x="1619672" y="1889615"/>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Mejor si no entregas los presupuestos con una Excel de otro proyecto. Aunque no lo creas esto ha sucedido.</a:t>
            </a:r>
            <a:endParaRPr b="0" i="0" sz="1800" u="none" cap="none" strike="noStrike">
              <a:solidFill>
                <a:srgbClr val="3F3F3F"/>
              </a:solidFill>
              <a:latin typeface="Calibri"/>
              <a:ea typeface="Calibri"/>
              <a:cs typeface="Calibri"/>
              <a:sym typeface="Calibri"/>
            </a:endParaRPr>
          </a:p>
        </p:txBody>
      </p:sp>
      <p:sp>
        <p:nvSpPr>
          <p:cNvPr id="344" name="Google Shape;344;p33"/>
          <p:cNvSpPr/>
          <p:nvPr/>
        </p:nvSpPr>
        <p:spPr>
          <a:xfrm>
            <a:off x="642938" y="1889615"/>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2</a:t>
            </a:r>
            <a:endParaRPr b="0" i="0" sz="2400" u="none" cap="none" strike="noStrike">
              <a:solidFill>
                <a:schemeClr val="lt1"/>
              </a:solidFill>
              <a:latin typeface="Calibri"/>
              <a:ea typeface="Calibri"/>
              <a:cs typeface="Calibri"/>
              <a:sym typeface="Calibri"/>
            </a:endParaRPr>
          </a:p>
        </p:txBody>
      </p:sp>
      <p:sp>
        <p:nvSpPr>
          <p:cNvPr id="345" name="Google Shape;345;p33"/>
          <p:cNvSpPr txBox="1"/>
          <p:nvPr/>
        </p:nvSpPr>
        <p:spPr>
          <a:xfrm>
            <a:off x="1619672" y="2591693"/>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Esto es una ayuda para la creación de diapositivas. El arte de presentar es algo muy distinto para lo que hay que entrenar (literalmente)</a:t>
            </a:r>
            <a:endParaRPr/>
          </a:p>
        </p:txBody>
      </p:sp>
      <p:sp>
        <p:nvSpPr>
          <p:cNvPr id="346" name="Google Shape;346;p33"/>
          <p:cNvSpPr/>
          <p:nvPr/>
        </p:nvSpPr>
        <p:spPr>
          <a:xfrm>
            <a:off x="642938" y="2591693"/>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3</a:t>
            </a:r>
            <a:endParaRPr b="0" i="0" sz="2400" u="none" cap="none" strike="noStrike">
              <a:solidFill>
                <a:schemeClr val="lt1"/>
              </a:solidFill>
              <a:latin typeface="Calibri"/>
              <a:ea typeface="Calibri"/>
              <a:cs typeface="Calibri"/>
              <a:sym typeface="Calibri"/>
            </a:endParaRPr>
          </a:p>
        </p:txBody>
      </p:sp>
      <p:sp>
        <p:nvSpPr>
          <p:cNvPr id="347" name="Google Shape;347;p33"/>
          <p:cNvSpPr txBox="1"/>
          <p:nvPr/>
        </p:nvSpPr>
        <p:spPr>
          <a:xfrm>
            <a:off x="1619672" y="3293771"/>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En caso de duda usa el sentido común. Lo que te hemos dejado aquí es una guía que se puede propagar con facilidad.</a:t>
            </a:r>
            <a:endParaRPr b="0" i="0" sz="1800" u="none" cap="none" strike="noStrike">
              <a:solidFill>
                <a:srgbClr val="3F3F3F"/>
              </a:solidFill>
              <a:latin typeface="Calibri"/>
              <a:ea typeface="Calibri"/>
              <a:cs typeface="Calibri"/>
              <a:sym typeface="Calibri"/>
            </a:endParaRPr>
          </a:p>
        </p:txBody>
      </p:sp>
      <p:sp>
        <p:nvSpPr>
          <p:cNvPr id="348" name="Google Shape;348;p33"/>
          <p:cNvSpPr/>
          <p:nvPr/>
        </p:nvSpPr>
        <p:spPr>
          <a:xfrm>
            <a:off x="642938" y="3293771"/>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4</a:t>
            </a:r>
            <a:endParaRPr b="0" i="0" sz="2400" u="none" cap="none" strike="noStrike">
              <a:solidFill>
                <a:schemeClr val="lt1"/>
              </a:solidFill>
              <a:latin typeface="Calibri"/>
              <a:ea typeface="Calibri"/>
              <a:cs typeface="Calibri"/>
              <a:sym typeface="Calibri"/>
            </a:endParaRPr>
          </a:p>
        </p:txBody>
      </p:sp>
      <p:sp>
        <p:nvSpPr>
          <p:cNvPr id="349" name="Google Shape;349;p33"/>
          <p:cNvSpPr txBox="1"/>
          <p:nvPr/>
        </p:nvSpPr>
        <p:spPr>
          <a:xfrm>
            <a:off x="1619672" y="3995849"/>
            <a:ext cx="6943266" cy="466111"/>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Muchas presentaciones nombran erróneamente al cliente. Quizá cuando estás en vivo no lo notan, pero si la entregas van a verlo.</a:t>
            </a:r>
            <a:endParaRPr b="0" i="0" sz="1800" u="none" cap="none" strike="noStrike">
              <a:solidFill>
                <a:srgbClr val="3F3F3F"/>
              </a:solidFill>
              <a:latin typeface="Calibri"/>
              <a:ea typeface="Calibri"/>
              <a:cs typeface="Calibri"/>
              <a:sym typeface="Calibri"/>
            </a:endParaRPr>
          </a:p>
        </p:txBody>
      </p:sp>
      <p:sp>
        <p:nvSpPr>
          <p:cNvPr id="350" name="Google Shape;350;p33"/>
          <p:cNvSpPr/>
          <p:nvPr/>
        </p:nvSpPr>
        <p:spPr>
          <a:xfrm>
            <a:off x="642938" y="3995849"/>
            <a:ext cx="621481" cy="466111"/>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5</a:t>
            </a:r>
            <a:endParaRPr b="0" i="0" sz="2400" u="none" cap="none" strike="noStrike">
              <a:solidFill>
                <a:schemeClr val="lt1"/>
              </a:solidFill>
              <a:latin typeface="Calibri"/>
              <a:ea typeface="Calibri"/>
              <a:cs typeface="Calibri"/>
              <a:sym typeface="Calibri"/>
            </a:endParaRPr>
          </a:p>
        </p:txBody>
      </p:sp>
      <p:sp>
        <p:nvSpPr>
          <p:cNvPr id="351" name="Google Shape;351;p33"/>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8  Ahora te quiero rematar</a:t>
            </a:r>
            <a:endParaRPr b="0" i="0" sz="1800" u="none" cap="none" strike="noStrike">
              <a:solidFill>
                <a:srgbClr val="0C0C0C"/>
              </a:solidFill>
              <a:latin typeface="Calibri"/>
              <a:ea typeface="Calibri"/>
              <a:cs typeface="Calibri"/>
              <a:sym typeface="Calibri"/>
            </a:endParaRPr>
          </a:p>
        </p:txBody>
      </p:sp>
      <p:sp>
        <p:nvSpPr>
          <p:cNvPr id="352" name="Google Shape;352;p33"/>
          <p:cNvSpPr/>
          <p:nvPr/>
        </p:nvSpPr>
        <p:spPr>
          <a:xfrm>
            <a:off x="642938" y="573528"/>
            <a:ext cx="7858125"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Y la mejor forma de refrescar ideas es este tipo de resumen ejecutivo</a:t>
            </a:r>
            <a:endParaRPr b="0" i="0" sz="20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rtfolio">
  <p:cSld name="Portfolio">
    <p:spTree>
      <p:nvGrpSpPr>
        <p:cNvPr id="353" name="Shape 353"/>
        <p:cNvGrpSpPr/>
        <p:nvPr/>
      </p:nvGrpSpPr>
      <p:grpSpPr>
        <a:xfrm>
          <a:off x="0" y="0"/>
          <a:ext cx="0" cy="0"/>
          <a:chOff x="0" y="0"/>
          <a:chExt cx="0" cy="0"/>
        </a:xfrm>
      </p:grpSpPr>
      <p:pic>
        <p:nvPicPr>
          <p:cNvPr id="354" name="Google Shape;354;p34"/>
          <p:cNvPicPr preferRelativeResize="0"/>
          <p:nvPr/>
        </p:nvPicPr>
        <p:blipFill>
          <a:blip r:embed="rId2">
            <a:alphaModFix/>
          </a:blip>
          <a:stretch>
            <a:fillRect/>
          </a:stretch>
        </p:blipFill>
        <p:spPr>
          <a:xfrm>
            <a:off x="0" y="594000"/>
            <a:ext cx="7876308" cy="4653059"/>
          </a:xfrm>
          <a:prstGeom prst="rect">
            <a:avLst/>
          </a:prstGeom>
          <a:noFill/>
          <a:ln>
            <a:noFill/>
          </a:ln>
        </p:spPr>
      </p:pic>
      <p:sp>
        <p:nvSpPr>
          <p:cNvPr id="355" name="Google Shape;355;p34"/>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356" name="Google Shape;356;p34"/>
          <p:cNvPicPr preferRelativeResize="0"/>
          <p:nvPr/>
        </p:nvPicPr>
        <p:blipFill>
          <a:blip r:embed="rId3">
            <a:alphaModFix/>
          </a:blip>
          <a:stretch>
            <a:fillRect/>
          </a:stretch>
        </p:blipFill>
        <p:spPr>
          <a:xfrm>
            <a:off x="7956376" y="4870832"/>
            <a:ext cx="722442" cy="187835"/>
          </a:xfrm>
          <a:prstGeom prst="rect">
            <a:avLst/>
          </a:prstGeom>
          <a:noFill/>
          <a:ln>
            <a:noFill/>
          </a:ln>
        </p:spPr>
      </p:pic>
      <p:cxnSp>
        <p:nvCxnSpPr>
          <p:cNvPr id="357" name="Google Shape;357;p34"/>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358" name="Google Shape;358;p34"/>
          <p:cNvSpPr/>
          <p:nvPr/>
        </p:nvSpPr>
        <p:spPr>
          <a:xfrm>
            <a:off x="4644008" y="1761624"/>
            <a:ext cx="3900488" cy="1706797"/>
          </a:xfrm>
          <a:prstGeom prst="rect">
            <a:avLst/>
          </a:prstGeom>
          <a:solidFill>
            <a:srgbClr val="F9F9F9"/>
          </a:solidFill>
          <a:ln>
            <a:noFill/>
          </a:ln>
        </p:spPr>
        <p:txBody>
          <a:bodyPr anchorCtr="0" anchor="t" bIns="108000" lIns="144000" spcFirstLastPara="1" rIns="144000" wrap="square" tIns="108000">
            <a:noAutofit/>
          </a:bodyPr>
          <a:lstStyle/>
          <a:p>
            <a:pPr indent="0" lvl="0" marL="0" marR="0" rtl="0" algn="l">
              <a:lnSpc>
                <a:spcPct val="100000"/>
              </a:lnSpc>
              <a:spcBef>
                <a:spcPts val="0"/>
              </a:spcBef>
              <a:spcAft>
                <a:spcPts val="0"/>
              </a:spcAft>
              <a:buClr>
                <a:srgbClr val="0C0C0C"/>
              </a:buClr>
              <a:buFont typeface="Calibri"/>
              <a:buNone/>
            </a:pPr>
            <a:r>
              <a:rPr b="0" i="0" lang="es" sz="1600" u="none" cap="none" strike="noStrike">
                <a:solidFill>
                  <a:srgbClr val="0C0C0C"/>
                </a:solidFill>
                <a:latin typeface="Calibri"/>
                <a:ea typeface="Calibri"/>
                <a:cs typeface="Calibri"/>
                <a:sym typeface="Calibri"/>
              </a:rPr>
              <a:t>Centra el tiro aquí. Más texto es más distracción. Si el portfolio es bueno se enseña sólo. </a:t>
            </a:r>
            <a:endParaRPr/>
          </a:p>
          <a:p>
            <a:pPr indent="0" lvl="0" marL="0" marR="0" rtl="0" algn="l">
              <a:lnSpc>
                <a:spcPct val="100000"/>
              </a:lnSpc>
              <a:spcBef>
                <a:spcPts val="0"/>
              </a:spcBef>
              <a:spcAft>
                <a:spcPts val="0"/>
              </a:spcAft>
              <a:buClr>
                <a:schemeClr val="dk1"/>
              </a:buClr>
              <a:buFont typeface="Calibri"/>
              <a:buNone/>
            </a:pPr>
            <a:r>
              <a:t/>
            </a:r>
            <a:endParaRPr b="0" i="0" sz="1600" u="none" cap="none" strike="noStrike">
              <a:solidFill>
                <a:srgbClr val="0C0C0C"/>
              </a:solidFill>
              <a:latin typeface="Calibri"/>
              <a:ea typeface="Calibri"/>
              <a:cs typeface="Calibri"/>
              <a:sym typeface="Calibri"/>
            </a:endParaRPr>
          </a:p>
          <a:p>
            <a:pPr indent="0" lvl="0" marL="0" marR="0" rtl="0" algn="l">
              <a:lnSpc>
                <a:spcPct val="100000"/>
              </a:lnSpc>
              <a:spcBef>
                <a:spcPts val="0"/>
              </a:spcBef>
              <a:spcAft>
                <a:spcPts val="0"/>
              </a:spcAft>
              <a:buClr>
                <a:srgbClr val="0C0C0C"/>
              </a:buClr>
              <a:buFont typeface="Calibri"/>
              <a:buNone/>
            </a:pPr>
            <a:r>
              <a:rPr b="0" i="0" lang="es" sz="1600" u="none" cap="none" strike="noStrike">
                <a:solidFill>
                  <a:srgbClr val="0C0C0C"/>
                </a:solidFill>
                <a:latin typeface="Calibri"/>
                <a:ea typeface="Calibri"/>
                <a:cs typeface="Calibri"/>
                <a:sym typeface="Calibri"/>
              </a:rPr>
              <a:t>Habla de lo que te hace distinto. Sé ejecutivo en lo que escribas. Nadie se va a leer un párrafo de cinco o seis líneas por muy bien que escribas</a:t>
            </a:r>
            <a:endParaRPr b="0" i="0" sz="1600" u="none" cap="none" strike="noStrike">
              <a:solidFill>
                <a:srgbClr val="0C0C0C"/>
              </a:solidFill>
              <a:latin typeface="Calibri"/>
              <a:ea typeface="Calibri"/>
              <a:cs typeface="Calibri"/>
              <a:sym typeface="Calibri"/>
            </a:endParaRPr>
          </a:p>
        </p:txBody>
      </p:sp>
      <p:sp>
        <p:nvSpPr>
          <p:cNvPr id="359" name="Google Shape;359;p34"/>
          <p:cNvSpPr/>
          <p:nvPr/>
        </p:nvSpPr>
        <p:spPr>
          <a:xfrm>
            <a:off x="4644008" y="1437624"/>
            <a:ext cx="3900488"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Nombre de lo que enseñas</a:t>
            </a:r>
            <a:endParaRPr b="0" i="0" sz="1600" u="none" cap="none" strike="noStrike">
              <a:solidFill>
                <a:schemeClr val="lt1"/>
              </a:solidFill>
              <a:latin typeface="Calibri"/>
              <a:ea typeface="Calibri"/>
              <a:cs typeface="Calibri"/>
              <a:sym typeface="Calibri"/>
            </a:endParaRPr>
          </a:p>
        </p:txBody>
      </p:sp>
      <p:sp>
        <p:nvSpPr>
          <p:cNvPr id="360" name="Google Shape;360;p34"/>
          <p:cNvSpPr/>
          <p:nvPr/>
        </p:nvSpPr>
        <p:spPr>
          <a:xfrm>
            <a:off x="4644008" y="3468421"/>
            <a:ext cx="3900488" cy="486054"/>
          </a:xfrm>
          <a:prstGeom prst="rect">
            <a:avLst/>
          </a:prstGeom>
          <a:solidFill>
            <a:srgbClr val="F2F2F2"/>
          </a:solidFill>
          <a:ln>
            <a:noFill/>
          </a:ln>
        </p:spPr>
        <p:txBody>
          <a:bodyPr anchorCtr="0" anchor="t" bIns="108000" lIns="144000" spcFirstLastPara="1" rIns="144000" wrap="square" tIns="108000">
            <a:noAutofit/>
          </a:bodyPr>
          <a:lstStyle/>
          <a:p>
            <a:pPr indent="0" lvl="1" marL="0" marR="0" rtl="0" algn="ctr">
              <a:lnSpc>
                <a:spcPct val="150000"/>
              </a:lnSpc>
              <a:spcBef>
                <a:spcPts val="0"/>
              </a:spcBef>
              <a:spcAft>
                <a:spcPts val="0"/>
              </a:spcAft>
              <a:buClr>
                <a:srgbClr val="FFFFFF"/>
              </a:buClr>
              <a:buFont typeface="Calibri"/>
              <a:buNone/>
            </a:pPr>
            <a:r>
              <a:rPr b="0" i="0" lang="es" sz="1200" u="sng" cap="none" strike="noStrike">
                <a:solidFill>
                  <a:schemeClr val="hlink"/>
                </a:solidFill>
                <a:latin typeface="Calibri"/>
                <a:ea typeface="Calibri"/>
                <a:cs typeface="Calibri"/>
                <a:sym typeface="Calibri"/>
                <a:hlinkClick r:id="rId4"/>
              </a:rPr>
              <a:t>http://responsive.is/bigdataspain.org/2012</a:t>
            </a:r>
            <a:endParaRPr b="0" i="0" sz="1200" u="none" cap="none" strike="noStrike">
              <a:solidFill>
                <a:srgbClr val="FFFFFF"/>
              </a:solidFill>
              <a:latin typeface="Calibri"/>
              <a:ea typeface="Calibri"/>
              <a:cs typeface="Calibri"/>
              <a:sym typeface="Calibri"/>
            </a:endParaRPr>
          </a:p>
        </p:txBody>
      </p:sp>
      <p:sp>
        <p:nvSpPr>
          <p:cNvPr id="361" name="Google Shape;361;p34"/>
          <p:cNvSpPr/>
          <p:nvPr/>
        </p:nvSpPr>
        <p:spPr>
          <a:xfrm>
            <a:off x="9324528" y="701999"/>
            <a:ext cx="3312368" cy="1979974"/>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Prepara estas imágenes con cuidado. No vale cualquier cosa</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distorsiones imágenes. Hemos visto cosas terribles que no ayudan. Esto es un portfolio y se trata de que lo que enseñes luzca y brille.</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En la medida de lo posible muestra el dispositivo para el cual se trabajó. Esto hace que todo lo que se muestre se aproxime a lo real mucho más que un diseño plano.</a:t>
            </a:r>
            <a:endParaRPr/>
          </a:p>
        </p:txBody>
      </p:sp>
      <p:sp>
        <p:nvSpPr>
          <p:cNvPr id="362" name="Google Shape;362;p34"/>
          <p:cNvSpPr/>
          <p:nvPr/>
        </p:nvSpPr>
        <p:spPr>
          <a:xfrm>
            <a:off x="0" y="-1"/>
            <a:ext cx="9144000" cy="594000"/>
          </a:xfrm>
          <a:prstGeom prst="rect">
            <a:avLst/>
          </a:prstGeom>
          <a:solidFill>
            <a:schemeClr val="lt1"/>
          </a:solidFill>
          <a:ln>
            <a:noFill/>
          </a:ln>
        </p:spPr>
        <p:txBody>
          <a:bodyPr anchorCtr="0" anchor="ctr" bIns="45700" lIns="64800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9  El portfolio se deja mejor para los anexos</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neros">
  <p:cSld name="Dineros">
    <p:spTree>
      <p:nvGrpSpPr>
        <p:cNvPr id="363" name="Shape 363"/>
        <p:cNvGrpSpPr/>
        <p:nvPr/>
      </p:nvGrpSpPr>
      <p:grpSpPr>
        <a:xfrm>
          <a:off x="0" y="0"/>
          <a:ext cx="0" cy="0"/>
          <a:chOff x="0" y="0"/>
          <a:chExt cx="0" cy="0"/>
        </a:xfrm>
      </p:grpSpPr>
      <p:sp>
        <p:nvSpPr>
          <p:cNvPr id="364" name="Google Shape;364;p35"/>
          <p:cNvSpPr txBox="1"/>
          <p:nvPr/>
        </p:nvSpPr>
        <p:spPr>
          <a:xfrm>
            <a:off x="0" y="4785997"/>
            <a:ext cx="7452320" cy="357504"/>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365" name="Google Shape;365;p35"/>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366" name="Google Shape;366;p35"/>
          <p:cNvSpPr/>
          <p:nvPr/>
        </p:nvSpPr>
        <p:spPr>
          <a:xfrm flipH="1">
            <a:off x="752995" y="3207686"/>
            <a:ext cx="7491412" cy="1308280"/>
          </a:xfrm>
          <a:prstGeom prst="rect">
            <a:avLst/>
          </a:prstGeom>
          <a:noFill/>
          <a:ln>
            <a:noFill/>
          </a:ln>
        </p:spPr>
        <p:txBody>
          <a:bodyPr anchorCtr="0" anchor="ctr" bIns="45700" lIns="180000" spcFirstLastPara="1" rIns="180000" wrap="square" tIns="45700">
            <a:noAutofit/>
          </a:bodyPr>
          <a:lstStyle/>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 </a:t>
            </a:r>
            <a:r>
              <a:rPr b="1" i="0" lang="es" sz="1100" u="none" cap="none" strike="noStrike">
                <a:solidFill>
                  <a:srgbClr val="7F7F7F"/>
                </a:solidFill>
                <a:latin typeface="Calibri"/>
                <a:ea typeface="Calibri"/>
                <a:cs typeface="Calibri"/>
                <a:sym typeface="Calibri"/>
              </a:rPr>
              <a:t>La facturación se realizará de la siguiente forma</a:t>
            </a:r>
            <a:endParaRPr b="0" i="0" sz="1100" u="none" cap="none" strike="noStrike">
              <a:solidFill>
                <a:srgbClr val="7F7F7F"/>
              </a:solidFill>
              <a:latin typeface="Calibri"/>
              <a:ea typeface="Calibri"/>
              <a:cs typeface="Calibri"/>
              <a:sym typeface="Calibri"/>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20% a la aceptación de la propuesta. 20% a la finalización y aceptación de cada uno de los 4 sprints en los que está dividido el proyecto quedando la forma de pago establecida en 60 días.</a:t>
            </a:r>
            <a:endParaRPr/>
          </a:p>
          <a:p>
            <a:pPr indent="0" lvl="0" marL="0" marR="0" rtl="0" algn="l">
              <a:lnSpc>
                <a:spcPct val="100000"/>
              </a:lnSpc>
              <a:spcBef>
                <a:spcPts val="0"/>
              </a:spcBef>
              <a:spcAft>
                <a:spcPts val="0"/>
              </a:spcAft>
              <a:buClr>
                <a:schemeClr val="dk1"/>
              </a:buClr>
              <a:buFont typeface="Calibri"/>
              <a:buNone/>
            </a:pPr>
            <a:r>
              <a:t/>
            </a:r>
            <a:endParaRPr b="0" i="0" sz="1100" u="none" cap="none" strike="noStrike">
              <a:solidFill>
                <a:srgbClr val="7F7F7F"/>
              </a:solidFill>
              <a:latin typeface="Calibri"/>
              <a:ea typeface="Calibri"/>
              <a:cs typeface="Calibri"/>
              <a:sym typeface="Calibri"/>
            </a:endParaRPr>
          </a:p>
          <a:p>
            <a:pPr indent="0" lvl="0" marL="0" marR="0" rtl="0" algn="l">
              <a:lnSpc>
                <a:spcPct val="100000"/>
              </a:lnSpc>
              <a:spcBef>
                <a:spcPts val="0"/>
              </a:spcBef>
              <a:spcAft>
                <a:spcPts val="0"/>
              </a:spcAft>
              <a:buClr>
                <a:srgbClr val="7F7F7F"/>
              </a:buClr>
              <a:buFont typeface="Calibri"/>
              <a:buNone/>
            </a:pPr>
            <a:r>
              <a:rPr b="1" i="0" lang="es" sz="1100" u="none" cap="none" strike="noStrike">
                <a:solidFill>
                  <a:srgbClr val="7F7F7F"/>
                </a:solidFill>
                <a:latin typeface="Calibri"/>
                <a:ea typeface="Calibri"/>
                <a:cs typeface="Calibri"/>
                <a:sym typeface="Calibri"/>
              </a:rPr>
              <a:t>Información de pago</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Paradigma Tecnológico S.L.</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0081 0235 70 0014296211 </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Banco Sabadell Atlántico</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28912 Leganés (Madrid)</a:t>
            </a:r>
            <a:endParaRPr b="0" i="0" sz="1100" u="none" cap="none" strike="noStrike">
              <a:solidFill>
                <a:srgbClr val="7F7F7F"/>
              </a:solidFill>
              <a:latin typeface="Calibri"/>
              <a:ea typeface="Calibri"/>
              <a:cs typeface="Calibri"/>
              <a:sym typeface="Calibri"/>
            </a:endParaRPr>
          </a:p>
        </p:txBody>
      </p:sp>
      <p:cxnSp>
        <p:nvCxnSpPr>
          <p:cNvPr id="367" name="Google Shape;367;p35"/>
          <p:cNvCxnSpPr/>
          <p:nvPr/>
        </p:nvCxnSpPr>
        <p:spPr>
          <a:xfrm>
            <a:off x="0" y="4785996"/>
            <a:ext cx="9144000" cy="1"/>
          </a:xfrm>
          <a:prstGeom prst="straightConnector1">
            <a:avLst/>
          </a:prstGeom>
          <a:noFill/>
          <a:ln cap="flat" cmpd="sng" w="9525">
            <a:solidFill>
              <a:srgbClr val="D8D8D8"/>
            </a:solidFill>
            <a:prstDash val="solid"/>
            <a:round/>
            <a:headEnd len="sm" w="sm" type="none"/>
            <a:tailEnd len="sm" w="sm" type="none"/>
          </a:ln>
        </p:spPr>
      </p:cxnSp>
      <p:sp>
        <p:nvSpPr>
          <p:cNvPr id="368" name="Google Shape;368;p35"/>
          <p:cNvSpPr/>
          <p:nvPr/>
        </p:nvSpPr>
        <p:spPr>
          <a:xfrm>
            <a:off x="777847" y="1178569"/>
            <a:ext cx="7466559"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Mejora de este asunto concreto para aquella empresa</a:t>
            </a:r>
            <a:endParaRPr b="0" i="0" sz="1600" u="none" cap="none" strike="noStrike">
              <a:solidFill>
                <a:schemeClr val="lt1"/>
              </a:solidFill>
              <a:latin typeface="Calibri"/>
              <a:ea typeface="Calibri"/>
              <a:cs typeface="Calibri"/>
              <a:sym typeface="Calibri"/>
            </a:endParaRPr>
          </a:p>
        </p:txBody>
      </p:sp>
      <p:sp>
        <p:nvSpPr>
          <p:cNvPr id="369" name="Google Shape;369;p35"/>
          <p:cNvSpPr/>
          <p:nvPr/>
        </p:nvSpPr>
        <p:spPr>
          <a:xfrm>
            <a:off x="777847" y="1501856"/>
            <a:ext cx="4730258" cy="405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0" lang="es" sz="1600" u="none" cap="none" strike="noStrike">
                <a:solidFill>
                  <a:srgbClr val="7F7F7F"/>
                </a:solidFill>
                <a:latin typeface="Calibri"/>
                <a:ea typeface="Calibri"/>
                <a:cs typeface="Calibri"/>
                <a:sym typeface="Calibri"/>
              </a:rPr>
              <a:t>Lo que vale esto</a:t>
            </a:r>
            <a:endParaRPr b="0" i="0" sz="1600" u="none" cap="none" strike="noStrike">
              <a:solidFill>
                <a:srgbClr val="7F7F7F"/>
              </a:solidFill>
              <a:latin typeface="Calibri"/>
              <a:ea typeface="Calibri"/>
              <a:cs typeface="Calibri"/>
              <a:sym typeface="Calibri"/>
            </a:endParaRPr>
          </a:p>
        </p:txBody>
      </p:sp>
      <p:sp>
        <p:nvSpPr>
          <p:cNvPr id="370" name="Google Shape;370;p35"/>
          <p:cNvSpPr/>
          <p:nvPr/>
        </p:nvSpPr>
        <p:spPr>
          <a:xfrm>
            <a:off x="777847" y="2313183"/>
            <a:ext cx="4730258" cy="405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1" lang="es" sz="1600" u="none" cap="none" strike="noStrike">
                <a:solidFill>
                  <a:srgbClr val="7F7F7F"/>
                </a:solidFill>
                <a:latin typeface="Calibri"/>
                <a:ea typeface="Calibri"/>
                <a:cs typeface="Calibri"/>
                <a:sym typeface="Calibri"/>
              </a:rPr>
              <a:t>Descuento porque tú lo vales (20%)</a:t>
            </a:r>
            <a:endParaRPr b="0" i="1" sz="1600" u="none" cap="none" strike="noStrike">
              <a:solidFill>
                <a:srgbClr val="7F7F7F"/>
              </a:solidFill>
              <a:latin typeface="Calibri"/>
              <a:ea typeface="Calibri"/>
              <a:cs typeface="Calibri"/>
              <a:sym typeface="Calibri"/>
            </a:endParaRPr>
          </a:p>
        </p:txBody>
      </p:sp>
      <p:sp>
        <p:nvSpPr>
          <p:cNvPr id="371" name="Google Shape;371;p35"/>
          <p:cNvSpPr/>
          <p:nvPr/>
        </p:nvSpPr>
        <p:spPr>
          <a:xfrm>
            <a:off x="5483197" y="1501856"/>
            <a:ext cx="2761209" cy="405000"/>
          </a:xfrm>
          <a:prstGeom prst="rect">
            <a:avLst/>
          </a:prstGeom>
          <a:solidFill>
            <a:srgbClr val="F2F2F2"/>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78.335 €</a:t>
            </a:r>
            <a:endParaRPr b="0" i="0" sz="1600" u="none" cap="none" strike="noStrike">
              <a:solidFill>
                <a:srgbClr val="0C0C0C"/>
              </a:solidFill>
              <a:latin typeface="Calibri"/>
              <a:ea typeface="Calibri"/>
              <a:cs typeface="Calibri"/>
              <a:sym typeface="Calibri"/>
            </a:endParaRPr>
          </a:p>
        </p:txBody>
      </p:sp>
      <p:sp>
        <p:nvSpPr>
          <p:cNvPr id="372" name="Google Shape;372;p35"/>
          <p:cNvSpPr/>
          <p:nvPr/>
        </p:nvSpPr>
        <p:spPr>
          <a:xfrm>
            <a:off x="5483197" y="2313183"/>
            <a:ext cx="2761209" cy="405000"/>
          </a:xfrm>
          <a:prstGeom prst="rect">
            <a:avLst/>
          </a:prstGeom>
          <a:solidFill>
            <a:srgbClr val="F2F2F2"/>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3.154 €</a:t>
            </a:r>
            <a:endParaRPr b="0" i="0" sz="1600" u="none" cap="none" strike="noStrike">
              <a:solidFill>
                <a:srgbClr val="0C0C0C"/>
              </a:solidFill>
              <a:latin typeface="Calibri"/>
              <a:ea typeface="Calibri"/>
              <a:cs typeface="Calibri"/>
              <a:sym typeface="Calibri"/>
            </a:endParaRPr>
          </a:p>
        </p:txBody>
      </p:sp>
      <p:sp>
        <p:nvSpPr>
          <p:cNvPr id="373" name="Google Shape;373;p35"/>
          <p:cNvSpPr/>
          <p:nvPr/>
        </p:nvSpPr>
        <p:spPr>
          <a:xfrm>
            <a:off x="777847" y="2717852"/>
            <a:ext cx="4730258" cy="405000"/>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1" lang="es" sz="1600" u="none" cap="none" strike="noStrike">
                <a:solidFill>
                  <a:srgbClr val="7F7F7F"/>
                </a:solidFill>
                <a:latin typeface="Calibri"/>
                <a:ea typeface="Calibri"/>
                <a:cs typeface="Calibri"/>
                <a:sym typeface="Calibri"/>
              </a:rPr>
              <a:t>Total sin IVA (20%)</a:t>
            </a:r>
            <a:endParaRPr b="0" i="1" sz="1600" u="none" cap="none" strike="noStrike">
              <a:solidFill>
                <a:srgbClr val="7F7F7F"/>
              </a:solidFill>
              <a:latin typeface="Calibri"/>
              <a:ea typeface="Calibri"/>
              <a:cs typeface="Calibri"/>
              <a:sym typeface="Calibri"/>
            </a:endParaRPr>
          </a:p>
        </p:txBody>
      </p:sp>
      <p:sp>
        <p:nvSpPr>
          <p:cNvPr id="374" name="Google Shape;374;p35"/>
          <p:cNvSpPr/>
          <p:nvPr/>
        </p:nvSpPr>
        <p:spPr>
          <a:xfrm>
            <a:off x="5483197" y="2717852"/>
            <a:ext cx="2761209" cy="405000"/>
          </a:xfrm>
          <a:prstGeom prst="rect">
            <a:avLst/>
          </a:prstGeom>
          <a:solidFill>
            <a:srgbClr val="D8D8D8"/>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78.468 €</a:t>
            </a:r>
            <a:endParaRPr/>
          </a:p>
        </p:txBody>
      </p:sp>
      <p:sp>
        <p:nvSpPr>
          <p:cNvPr id="375" name="Google Shape;375;p35"/>
          <p:cNvSpPr/>
          <p:nvPr/>
        </p:nvSpPr>
        <p:spPr>
          <a:xfrm>
            <a:off x="777847" y="1909050"/>
            <a:ext cx="4730258" cy="405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0" lang="es" sz="1600" u="none" cap="none" strike="noStrike">
                <a:solidFill>
                  <a:srgbClr val="7F7F7F"/>
                </a:solidFill>
                <a:latin typeface="Calibri"/>
                <a:ea typeface="Calibri"/>
                <a:cs typeface="Calibri"/>
                <a:sym typeface="Calibri"/>
              </a:rPr>
              <a:t>Mantenimiento y demás cosas</a:t>
            </a:r>
            <a:endParaRPr b="0" i="0" sz="1600" u="none" cap="none" strike="noStrike">
              <a:solidFill>
                <a:srgbClr val="7F7F7F"/>
              </a:solidFill>
              <a:latin typeface="Calibri"/>
              <a:ea typeface="Calibri"/>
              <a:cs typeface="Calibri"/>
              <a:sym typeface="Calibri"/>
            </a:endParaRPr>
          </a:p>
        </p:txBody>
      </p:sp>
      <p:sp>
        <p:nvSpPr>
          <p:cNvPr id="376" name="Google Shape;376;p35"/>
          <p:cNvSpPr/>
          <p:nvPr/>
        </p:nvSpPr>
        <p:spPr>
          <a:xfrm>
            <a:off x="5483197" y="1909050"/>
            <a:ext cx="2761209" cy="405000"/>
          </a:xfrm>
          <a:prstGeom prst="rect">
            <a:avLst/>
          </a:prstGeom>
          <a:solidFill>
            <a:srgbClr val="F2F2F2"/>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14.335 €</a:t>
            </a:r>
            <a:endParaRPr b="0" i="0" sz="1600" u="none" cap="none" strike="noStrike">
              <a:solidFill>
                <a:srgbClr val="0C0C0C"/>
              </a:solidFill>
              <a:latin typeface="Calibri"/>
              <a:ea typeface="Calibri"/>
              <a:cs typeface="Calibri"/>
              <a:sym typeface="Calibri"/>
            </a:endParaRPr>
          </a:p>
        </p:txBody>
      </p:sp>
      <p:sp>
        <p:nvSpPr>
          <p:cNvPr id="377" name="Google Shape;377;p35"/>
          <p:cNvSpPr/>
          <p:nvPr/>
        </p:nvSpPr>
        <p:spPr>
          <a:xfrm>
            <a:off x="642938" y="-1"/>
            <a:ext cx="7858125"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9  Ahora hablemos de pasta</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p:cSld name="En blanco">
    <p:spTree>
      <p:nvGrpSpPr>
        <p:cNvPr id="378" name="Shape 378"/>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En blanco" type="blank">
  <p:cSld name="BLANK">
    <p:spTree>
      <p:nvGrpSpPr>
        <p:cNvPr id="385" name="Shape 385"/>
        <p:cNvGrpSpPr/>
        <p:nvPr/>
      </p:nvGrpSpPr>
      <p:grpSpPr>
        <a:xfrm>
          <a:off x="0" y="0"/>
          <a:ext cx="0" cy="0"/>
          <a:chOff x="0" y="0"/>
          <a:chExt cx="0" cy="0"/>
        </a:xfrm>
      </p:grpSpPr>
      <p:sp>
        <p:nvSpPr>
          <p:cNvPr id="386" name="Google Shape;386;p38"/>
          <p:cNvSpPr/>
          <p:nvPr/>
        </p:nvSpPr>
        <p:spPr>
          <a:xfrm>
            <a:off x="0" y="1923678"/>
            <a:ext cx="9144000" cy="3273900"/>
          </a:xfrm>
          <a:prstGeom prst="rect">
            <a:avLst/>
          </a:prstGeom>
          <a:solidFill>
            <a:srgbClr val="FA4F10"/>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F1A50D"/>
              </a:solidFill>
              <a:latin typeface="Calibri"/>
              <a:ea typeface="Calibri"/>
              <a:cs typeface="Calibri"/>
              <a:sym typeface="Calibri"/>
            </a:endParaRPr>
          </a:p>
        </p:txBody>
      </p:sp>
      <p:sp>
        <p:nvSpPr>
          <p:cNvPr id="387" name="Google Shape;387;p38"/>
          <p:cNvSpPr txBox="1"/>
          <p:nvPr/>
        </p:nvSpPr>
        <p:spPr>
          <a:xfrm>
            <a:off x="755576" y="2571750"/>
            <a:ext cx="7416900" cy="1523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3600" u="none" cap="none" strike="noStrike">
                <a:solidFill>
                  <a:schemeClr val="lt1"/>
                </a:solidFill>
                <a:latin typeface="Calibri"/>
                <a:ea typeface="Calibri"/>
                <a:cs typeface="Calibri"/>
                <a:sym typeface="Calibri"/>
              </a:rPr>
              <a:t>La importancia de</a:t>
            </a:r>
            <a:endParaRPr/>
          </a:p>
          <a:p>
            <a:pPr indent="0" lvl="0" marL="0" marR="0" rtl="0" algn="l">
              <a:spcBef>
                <a:spcPts val="0"/>
              </a:spcBef>
              <a:spcAft>
                <a:spcPts val="0"/>
              </a:spcAft>
              <a:buNone/>
            </a:pPr>
            <a:r>
              <a:rPr b="1" i="0" lang="es" sz="5400" u="none" cap="none" strike="noStrike">
                <a:solidFill>
                  <a:schemeClr val="lt1"/>
                </a:solidFill>
                <a:latin typeface="Calibri"/>
                <a:ea typeface="Calibri"/>
                <a:cs typeface="Calibri"/>
                <a:sym typeface="Calibri"/>
              </a:rPr>
              <a:t>UN BUEN TÍTULO</a:t>
            </a:r>
            <a:endParaRPr/>
          </a:p>
          <a:p>
            <a:pPr indent="0" lvl="0" marL="0" marR="0" rtl="0" algn="l">
              <a:spcBef>
                <a:spcPts val="0"/>
              </a:spcBef>
              <a:spcAft>
                <a:spcPts val="0"/>
              </a:spcAft>
              <a:buNone/>
            </a:pPr>
            <a:r>
              <a:rPr b="1" i="0" lang="es" sz="3600" u="none" cap="none" strike="noStrike">
                <a:solidFill>
                  <a:schemeClr val="lt1"/>
                </a:solidFill>
                <a:latin typeface="Calibri"/>
                <a:ea typeface="Calibri"/>
                <a:cs typeface="Calibri"/>
                <a:sym typeface="Calibri"/>
              </a:rPr>
              <a:t>en presentaciones</a:t>
            </a:r>
            <a:endParaRPr b="1" i="0" sz="3600" u="none" cap="none" strike="noStrike">
              <a:solidFill>
                <a:schemeClr val="lt1"/>
              </a:solidFill>
              <a:latin typeface="Calibri"/>
              <a:ea typeface="Calibri"/>
              <a:cs typeface="Calibri"/>
              <a:sym typeface="Calibri"/>
            </a:endParaRPr>
          </a:p>
        </p:txBody>
      </p:sp>
      <p:sp>
        <p:nvSpPr>
          <p:cNvPr id="388" name="Google Shape;388;p38"/>
          <p:cNvSpPr/>
          <p:nvPr/>
        </p:nvSpPr>
        <p:spPr>
          <a:xfrm>
            <a:off x="772202" y="4297590"/>
            <a:ext cx="8120400" cy="272400"/>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chemeClr val="lt1"/>
              </a:buClr>
              <a:buFont typeface="Calibri"/>
              <a:buNone/>
            </a:pPr>
            <a:r>
              <a:rPr b="0" i="0" lang="es" sz="1600" u="none" cap="none" strike="noStrike">
                <a:solidFill>
                  <a:schemeClr val="lt1"/>
                </a:solidFill>
                <a:latin typeface="Calibri"/>
                <a:ea typeface="Calibri"/>
                <a:cs typeface="Calibri"/>
                <a:sym typeface="Calibri"/>
              </a:rPr>
              <a:t>Cuándo, dónde, cliente, versión autor…(lo que proceda)</a:t>
            </a:r>
            <a:endParaRPr b="0" i="1" sz="1200" u="none" cap="none" strike="noStrike">
              <a:solidFill>
                <a:schemeClr val="lt1"/>
              </a:solidFill>
              <a:latin typeface="Calibri"/>
              <a:ea typeface="Calibri"/>
              <a:cs typeface="Calibri"/>
              <a:sym typeface="Calibri"/>
            </a:endParaRPr>
          </a:p>
        </p:txBody>
      </p:sp>
      <p:pic>
        <p:nvPicPr>
          <p:cNvPr id="389" name="Google Shape;389;p38"/>
          <p:cNvPicPr preferRelativeResize="0"/>
          <p:nvPr/>
        </p:nvPicPr>
        <p:blipFill>
          <a:blip r:embed="rId2">
            <a:alphaModFix/>
          </a:blip>
          <a:stretch>
            <a:fillRect/>
          </a:stretch>
        </p:blipFill>
        <p:spPr>
          <a:xfrm>
            <a:off x="-1344" y="-1701"/>
            <a:ext cx="6857999" cy="1972915"/>
          </a:xfrm>
          <a:prstGeom prst="rect">
            <a:avLst/>
          </a:prstGeom>
          <a:noFill/>
          <a:ln>
            <a:noFill/>
          </a:ln>
        </p:spPr>
      </p:pic>
      <p:pic>
        <p:nvPicPr>
          <p:cNvPr id="390" name="Google Shape;390;p38"/>
          <p:cNvPicPr preferRelativeResize="0"/>
          <p:nvPr/>
        </p:nvPicPr>
        <p:blipFill>
          <a:blip r:embed="rId3">
            <a:alphaModFix/>
          </a:blip>
          <a:stretch>
            <a:fillRect/>
          </a:stretch>
        </p:blipFill>
        <p:spPr>
          <a:xfrm>
            <a:off x="0" y="1120"/>
            <a:ext cx="6858002" cy="2030569"/>
          </a:xfrm>
          <a:prstGeom prst="rect">
            <a:avLst/>
          </a:prstGeom>
          <a:noFill/>
          <a:ln>
            <a:noFill/>
          </a:ln>
        </p:spPr>
      </p:pic>
      <p:sp>
        <p:nvSpPr>
          <p:cNvPr id="391" name="Google Shape;391;p38"/>
          <p:cNvSpPr/>
          <p:nvPr/>
        </p:nvSpPr>
        <p:spPr>
          <a:xfrm>
            <a:off x="5940152" y="141480"/>
            <a:ext cx="2952300" cy="6798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Logo de cliente o del tema a presentar (si procede) archivo PNG transparente (y sin caja)</a:t>
            </a:r>
            <a:endParaRPr b="0" i="0" sz="1200" u="none" cap="none" strike="noStrike">
              <a:solidFill>
                <a:srgbClr val="0C0C0C"/>
              </a:solidFill>
              <a:latin typeface="Calibri"/>
              <a:ea typeface="Calibri"/>
              <a:cs typeface="Calibri"/>
              <a:sym typeface="Calibri"/>
            </a:endParaRPr>
          </a:p>
        </p:txBody>
      </p:sp>
      <p:sp>
        <p:nvSpPr>
          <p:cNvPr id="392" name="Google Shape;392;p38"/>
          <p:cNvSpPr/>
          <p:nvPr/>
        </p:nvSpPr>
        <p:spPr>
          <a:xfrm>
            <a:off x="-1980727" y="1275607"/>
            <a:ext cx="1800300" cy="6096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Foto emotiva relacionada con lo que vamos a contar</a:t>
            </a:r>
            <a:endParaRPr b="0" i="0" sz="1200" u="none" cap="none" strike="noStrike">
              <a:solidFill>
                <a:srgbClr val="0C0C0C"/>
              </a:solidFill>
              <a:latin typeface="Calibri"/>
              <a:ea typeface="Calibri"/>
              <a:cs typeface="Calibri"/>
              <a:sym typeface="Calibri"/>
            </a:endParaRPr>
          </a:p>
        </p:txBody>
      </p:sp>
      <p:pic>
        <p:nvPicPr>
          <p:cNvPr id="393" name="Google Shape;393;p38"/>
          <p:cNvPicPr preferRelativeResize="0"/>
          <p:nvPr/>
        </p:nvPicPr>
        <p:blipFill>
          <a:blip r:embed="rId4">
            <a:alphaModFix/>
          </a:blip>
          <a:stretch>
            <a:fillRect/>
          </a:stretch>
        </p:blipFill>
        <p:spPr>
          <a:xfrm>
            <a:off x="6804248" y="4299942"/>
            <a:ext cx="1158720" cy="301267"/>
          </a:xfrm>
          <a:prstGeom prst="rect">
            <a:avLst/>
          </a:prstGeom>
          <a:noFill/>
          <a:ln>
            <a:noFill/>
          </a:ln>
        </p:spPr>
      </p:pic>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rtadilla de sección">
  <p:cSld name="Portadilla de sección">
    <p:spTree>
      <p:nvGrpSpPr>
        <p:cNvPr id="394" name="Shape 394"/>
        <p:cNvGrpSpPr/>
        <p:nvPr/>
      </p:nvGrpSpPr>
      <p:grpSpPr>
        <a:xfrm>
          <a:off x="0" y="0"/>
          <a:ext cx="0" cy="0"/>
          <a:chOff x="0" y="0"/>
          <a:chExt cx="0" cy="0"/>
        </a:xfrm>
      </p:grpSpPr>
      <p:sp>
        <p:nvSpPr>
          <p:cNvPr id="395" name="Google Shape;395;p39"/>
          <p:cNvSpPr/>
          <p:nvPr/>
        </p:nvSpPr>
        <p:spPr>
          <a:xfrm>
            <a:off x="0" y="465516"/>
            <a:ext cx="9144000" cy="4698600"/>
          </a:xfrm>
          <a:prstGeom prst="rect">
            <a:avLst/>
          </a:prstGeom>
          <a:solidFill>
            <a:srgbClr val="FA4F10"/>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FA4F10"/>
              </a:solidFill>
              <a:latin typeface="Calibri"/>
              <a:ea typeface="Calibri"/>
              <a:cs typeface="Calibri"/>
              <a:sym typeface="Calibri"/>
            </a:endParaRPr>
          </a:p>
        </p:txBody>
      </p:sp>
      <p:sp>
        <p:nvSpPr>
          <p:cNvPr id="396" name="Google Shape;396;p39"/>
          <p:cNvSpPr txBox="1"/>
          <p:nvPr/>
        </p:nvSpPr>
        <p:spPr>
          <a:xfrm>
            <a:off x="1799184" y="3489852"/>
            <a:ext cx="5293200" cy="57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4400" u="none" cap="none" strike="noStrike">
                <a:solidFill>
                  <a:schemeClr val="lt1"/>
                </a:solidFill>
                <a:latin typeface="Calibri"/>
                <a:ea typeface="Calibri"/>
                <a:cs typeface="Calibri"/>
                <a:sym typeface="Calibri"/>
              </a:rPr>
              <a:t>Portadilla de sección</a:t>
            </a:r>
            <a:endParaRPr b="1" i="0" sz="4400" u="none" cap="none" strike="noStrike">
              <a:solidFill>
                <a:schemeClr val="lt1"/>
              </a:solidFill>
              <a:latin typeface="Calibri"/>
              <a:ea typeface="Calibri"/>
              <a:cs typeface="Calibri"/>
              <a:sym typeface="Calibri"/>
            </a:endParaRPr>
          </a:p>
        </p:txBody>
      </p:sp>
      <p:sp>
        <p:nvSpPr>
          <p:cNvPr id="397" name="Google Shape;397;p39"/>
          <p:cNvSpPr/>
          <p:nvPr/>
        </p:nvSpPr>
        <p:spPr>
          <a:xfrm>
            <a:off x="4788024" y="110513"/>
            <a:ext cx="4176600" cy="246900"/>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rgbClr val="FA4F10"/>
              </a:buClr>
              <a:buFont typeface="Calibri"/>
              <a:buNone/>
            </a:pPr>
            <a:r>
              <a:rPr b="0" i="0" lang="es" sz="1400" u="none" cap="none" strike="noStrike">
                <a:solidFill>
                  <a:srgbClr val="FA4F10"/>
                </a:solidFill>
                <a:latin typeface="Calibri"/>
                <a:ea typeface="Calibri"/>
                <a:cs typeface="Calibri"/>
                <a:sym typeface="Calibri"/>
              </a:rPr>
              <a:t>La importancia de un buen título en presentaciones</a:t>
            </a:r>
            <a:endParaRPr b="0" i="1" sz="1400" u="none" cap="none" strike="noStrike">
              <a:solidFill>
                <a:srgbClr val="FA4F10"/>
              </a:solidFill>
              <a:latin typeface="Calibri"/>
              <a:ea typeface="Calibri"/>
              <a:cs typeface="Calibri"/>
              <a:sym typeface="Calibri"/>
            </a:endParaRPr>
          </a:p>
        </p:txBody>
      </p:sp>
      <p:sp>
        <p:nvSpPr>
          <p:cNvPr id="398" name="Google Shape;398;p39"/>
          <p:cNvSpPr txBox="1"/>
          <p:nvPr/>
        </p:nvSpPr>
        <p:spPr>
          <a:xfrm>
            <a:off x="730409" y="3053882"/>
            <a:ext cx="961200" cy="1408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11600" u="none" cap="none" strike="noStrike">
                <a:solidFill>
                  <a:srgbClr val="F2F2F2"/>
                </a:solidFill>
                <a:latin typeface="Calibri"/>
                <a:ea typeface="Calibri"/>
                <a:cs typeface="Calibri"/>
                <a:sym typeface="Calibri"/>
              </a:rPr>
              <a:t>1</a:t>
            </a:r>
            <a:endParaRPr b="1" i="0" sz="11600" u="none" cap="none" strike="noStrike">
              <a:solidFill>
                <a:srgbClr val="F2F2F2"/>
              </a:solidFill>
              <a:latin typeface="Calibri"/>
              <a:ea typeface="Calibri"/>
              <a:cs typeface="Calibri"/>
              <a:sym typeface="Calibri"/>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Índice">
  <p:cSld name="Índice">
    <p:spTree>
      <p:nvGrpSpPr>
        <p:cNvPr id="399" name="Shape 399"/>
        <p:cNvGrpSpPr/>
        <p:nvPr/>
      </p:nvGrpSpPr>
      <p:grpSpPr>
        <a:xfrm>
          <a:off x="0" y="0"/>
          <a:ext cx="0" cy="0"/>
          <a:chOff x="0" y="0"/>
          <a:chExt cx="0" cy="0"/>
        </a:xfrm>
      </p:grpSpPr>
      <p:sp>
        <p:nvSpPr>
          <p:cNvPr id="400" name="Google Shape;400;p40"/>
          <p:cNvSpPr txBox="1"/>
          <p:nvPr/>
        </p:nvSpPr>
        <p:spPr>
          <a:xfrm>
            <a:off x="668362" y="1229656"/>
            <a:ext cx="7648200" cy="1989900"/>
          </a:xfrm>
          <a:prstGeom prst="rect">
            <a:avLst/>
          </a:prstGeom>
          <a:noFill/>
          <a:ln>
            <a:noFill/>
          </a:ln>
        </p:spPr>
        <p:txBody>
          <a:bodyPr anchorCtr="0" anchor="t" bIns="45700" lIns="0" spcFirstLastPara="1" rIns="0" wrap="square" tIns="45700">
            <a:noAutofit/>
          </a:bodyPr>
          <a:lstStyle/>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Introducción</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El tema este, pero se me fue de las manos y la cosa saltó de línea</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Lo de más allá</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Lo importante</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No olvidarse</a:t>
            </a:r>
            <a:endParaRPr b="0" i="0" sz="1600" u="none" cap="none" strike="noStrike">
              <a:solidFill>
                <a:schemeClr val="dk1"/>
              </a:solidFill>
              <a:latin typeface="Calibri"/>
              <a:ea typeface="Calibri"/>
              <a:cs typeface="Calibri"/>
              <a:sym typeface="Calibri"/>
            </a:endParaRPr>
          </a:p>
          <a:p>
            <a:pPr indent="-457200" lvl="0" marL="457200" marR="0" rtl="0" algn="l">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Esto es un índice dummy</a:t>
            </a:r>
            <a:endParaRPr b="0" i="0" sz="1600" u="none" cap="none" strike="noStrike">
              <a:solidFill>
                <a:schemeClr val="dk1"/>
              </a:solidFill>
              <a:latin typeface="Calibri"/>
              <a:ea typeface="Calibri"/>
              <a:cs typeface="Calibri"/>
              <a:sym typeface="Calibri"/>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El “conceto”</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Hazlo bien</a:t>
            </a:r>
            <a:endParaRPr b="0" i="0" sz="1600" u="none" cap="none" strike="noStrike">
              <a:solidFill>
                <a:schemeClr val="dk1"/>
              </a:solidFill>
              <a:latin typeface="Calibri"/>
              <a:ea typeface="Calibri"/>
              <a:cs typeface="Calibri"/>
              <a:sym typeface="Calibri"/>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Elegante pero desenfadado</a:t>
            </a:r>
            <a:endParaRPr b="0" i="0" sz="1600" u="none" cap="none" strike="noStrike">
              <a:solidFill>
                <a:schemeClr val="dk1"/>
              </a:solidFill>
              <a:latin typeface="Calibri"/>
              <a:ea typeface="Calibri"/>
              <a:cs typeface="Calibri"/>
              <a:sym typeface="Calibri"/>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Al fin</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Un índice de 11 puntos es un mal asunto</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Pero si es necesario, mejor emplear este espacio en lugar de seguir estirando el asunto</a:t>
            </a:r>
            <a:endParaRPr/>
          </a:p>
          <a:p>
            <a:pPr indent="-457200" lvl="0" marL="457200" marR="0" rtl="0" algn="l">
              <a:lnSpc>
                <a:spcPct val="110000"/>
              </a:lnSpc>
              <a:spcBef>
                <a:spcPts val="0"/>
              </a:spcBef>
              <a:spcAft>
                <a:spcPts val="0"/>
              </a:spcAft>
              <a:buClr>
                <a:srgbClr val="FA4F10"/>
              </a:buClr>
              <a:buSzPts val="1440"/>
              <a:buFont typeface="Calibri"/>
              <a:buAutoNum type="arabicPeriod"/>
            </a:pPr>
            <a:r>
              <a:rPr b="0" i="0" lang="es" sz="1600" u="none" cap="none" strike="noStrike">
                <a:solidFill>
                  <a:schemeClr val="dk1"/>
                </a:solidFill>
                <a:latin typeface="Calibri"/>
                <a:ea typeface="Calibri"/>
                <a:cs typeface="Calibri"/>
                <a:sym typeface="Calibri"/>
              </a:rPr>
              <a:t>Coda; después del final</a:t>
            </a:r>
            <a:endParaRPr b="0" i="0" sz="1600" u="none" cap="none" strike="noStrike">
              <a:solidFill>
                <a:schemeClr val="dk1"/>
              </a:solidFill>
              <a:latin typeface="Calibri"/>
              <a:ea typeface="Calibri"/>
              <a:cs typeface="Calibri"/>
              <a:sym typeface="Calibri"/>
            </a:endParaRPr>
          </a:p>
        </p:txBody>
      </p:sp>
      <p:sp>
        <p:nvSpPr>
          <p:cNvPr id="401" name="Google Shape;401;p40"/>
          <p:cNvSpPr/>
          <p:nvPr/>
        </p:nvSpPr>
        <p:spPr>
          <a:xfrm>
            <a:off x="634313" y="357504"/>
            <a:ext cx="1624800" cy="424500"/>
          </a:xfrm>
          <a:prstGeom prst="rect">
            <a:avLst/>
          </a:prstGeom>
          <a:noFill/>
          <a:ln>
            <a:noFill/>
          </a:ln>
        </p:spPr>
        <p:txBody>
          <a:bodyPr anchorCtr="0" anchor="t" bIns="45700" lIns="0" spcFirstLastPara="1" rIns="0" wrap="square" tIns="45700">
            <a:noAutofit/>
          </a:bodyPr>
          <a:lstStyle/>
          <a:p>
            <a:pPr indent="0" lvl="0" marL="0" marR="0" rtl="0" algn="l">
              <a:lnSpc>
                <a:spcPct val="110000"/>
              </a:lnSpc>
              <a:spcBef>
                <a:spcPts val="0"/>
              </a:spcBef>
              <a:spcAft>
                <a:spcPts val="0"/>
              </a:spcAft>
              <a:buClr>
                <a:srgbClr val="FA4F10"/>
              </a:buClr>
              <a:buFont typeface="Calibri"/>
              <a:buNone/>
            </a:pPr>
            <a:r>
              <a:rPr b="1" i="0" lang="es" sz="3200" u="none" cap="none" strike="noStrike">
                <a:solidFill>
                  <a:srgbClr val="FA4F10"/>
                </a:solidFill>
                <a:latin typeface="Calibri"/>
                <a:ea typeface="Calibri"/>
                <a:cs typeface="Calibri"/>
                <a:sym typeface="Calibri"/>
              </a:rPr>
              <a:t>Índice</a:t>
            </a:r>
            <a:endParaRPr b="1" i="0" sz="3200" u="none" cap="none" strike="noStrike">
              <a:solidFill>
                <a:srgbClr val="FA4F10"/>
              </a:solidFill>
              <a:latin typeface="Calibri"/>
              <a:ea typeface="Calibri"/>
              <a:cs typeface="Calibri"/>
              <a:sym typeface="Calibri"/>
            </a:endParaRPr>
          </a:p>
        </p:txBody>
      </p:sp>
      <p:sp>
        <p:nvSpPr>
          <p:cNvPr id="402" name="Google Shape;402;p40"/>
          <p:cNvSpPr/>
          <p:nvPr/>
        </p:nvSpPr>
        <p:spPr>
          <a:xfrm>
            <a:off x="6372200" y="103198"/>
            <a:ext cx="2592300" cy="6018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Logo de cliente o del tema a presentar (si procede) más pequeño que fuera</a:t>
            </a:r>
            <a:endParaRPr b="0" i="0" sz="1200" u="none" cap="none" strike="noStrike">
              <a:solidFill>
                <a:srgbClr val="0C0C0C"/>
              </a:solidFill>
              <a:latin typeface="Calibri"/>
              <a:ea typeface="Calibri"/>
              <a:cs typeface="Calibri"/>
              <a:sym typeface="Calibri"/>
            </a:endParaRPr>
          </a:p>
        </p:txBody>
      </p:sp>
      <p:sp>
        <p:nvSpPr>
          <p:cNvPr id="403" name="Google Shape;403;p40"/>
          <p:cNvSpPr/>
          <p:nvPr/>
        </p:nvSpPr>
        <p:spPr>
          <a:xfrm flipH="1">
            <a:off x="668285" y="4299942"/>
            <a:ext cx="4023000" cy="432000"/>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C0C0C"/>
              </a:buClr>
              <a:buFont typeface="Calibri"/>
              <a:buNone/>
            </a:pPr>
            <a:r>
              <a:rPr b="0" i="0" lang="es" sz="1400" u="none" cap="none" strike="noStrike">
                <a:solidFill>
                  <a:srgbClr val="0C0C0C"/>
                </a:solidFill>
                <a:latin typeface="Calibri"/>
                <a:ea typeface="Calibri"/>
                <a:cs typeface="Calibri"/>
                <a:sym typeface="Calibri"/>
              </a:rPr>
              <a:t>Nacho</a:t>
            </a:r>
            <a:r>
              <a:rPr b="0" i="0" lang="es" sz="1600" u="none" cap="none" strike="noStrike">
                <a:solidFill>
                  <a:srgbClr val="0C0C0C"/>
                </a:solidFill>
                <a:latin typeface="Calibri"/>
                <a:ea typeface="Calibri"/>
                <a:cs typeface="Calibri"/>
                <a:sym typeface="Calibri"/>
              </a:rPr>
              <a:t> Cabrera</a:t>
            </a:r>
            <a:endParaRPr/>
          </a:p>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Socio Director y Gerente de Cuenta</a:t>
            </a:r>
            <a:endParaRPr b="0" i="0" sz="1100" u="none" cap="none" strike="noStrike">
              <a:solidFill>
                <a:srgbClr val="7F7F7F"/>
              </a:solidFill>
              <a:latin typeface="Calibri"/>
              <a:ea typeface="Calibri"/>
              <a:cs typeface="Calibri"/>
              <a:sym typeface="Calibri"/>
            </a:endParaRPr>
          </a:p>
          <a:p>
            <a:pPr indent="0" lvl="0" marL="0" marR="0" rtl="0" algn="l">
              <a:spcBef>
                <a:spcPts val="0"/>
              </a:spcBef>
              <a:spcAft>
                <a:spcPts val="0"/>
              </a:spcAft>
              <a:buNone/>
            </a:pPr>
            <a:r>
              <a:rPr b="0" i="0" lang="es" sz="1100" u="sng" cap="none" strike="noStrike">
                <a:solidFill>
                  <a:srgbClr val="FA4F10"/>
                </a:solidFill>
                <a:latin typeface="Calibri"/>
                <a:ea typeface="Calibri"/>
                <a:cs typeface="Calibri"/>
                <a:sym typeface="Calibri"/>
              </a:rPr>
              <a:t>icabrera@paradigmatecnologico.com</a:t>
            </a:r>
            <a:endParaRPr/>
          </a:p>
        </p:txBody>
      </p:sp>
      <p:cxnSp>
        <p:nvCxnSpPr>
          <p:cNvPr id="404" name="Google Shape;404;p40"/>
          <p:cNvCxnSpPr/>
          <p:nvPr/>
        </p:nvCxnSpPr>
        <p:spPr>
          <a:xfrm>
            <a:off x="668362" y="4171391"/>
            <a:ext cx="3831600" cy="0"/>
          </a:xfrm>
          <a:prstGeom prst="straightConnector1">
            <a:avLst/>
          </a:prstGeom>
          <a:noFill/>
          <a:ln cap="flat" cmpd="sng" w="12700">
            <a:solidFill>
              <a:srgbClr val="FA4F10"/>
            </a:solidFill>
            <a:prstDash val="solid"/>
            <a:round/>
            <a:headEnd len="sm" w="sm" type="none"/>
            <a:tailEnd len="sm" w="sm" type="none"/>
          </a:ln>
        </p:spPr>
      </p:cxnSp>
      <p:sp>
        <p:nvSpPr>
          <p:cNvPr id="405" name="Google Shape;405;p40"/>
          <p:cNvSpPr/>
          <p:nvPr/>
        </p:nvSpPr>
        <p:spPr>
          <a:xfrm flipH="1">
            <a:off x="4643939" y="4299941"/>
            <a:ext cx="3409500" cy="432000"/>
          </a:xfrm>
          <a:prstGeom prst="rect">
            <a:avLst/>
          </a:prstGeom>
          <a:noFill/>
          <a:ln>
            <a:noFill/>
          </a:ln>
        </p:spPr>
        <p:txBody>
          <a:bodyPr anchorCtr="0" anchor="ctr" bIns="45700" lIns="0" spcFirstLastPara="1" rIns="0" wrap="square" tIns="45700">
            <a:noAutofit/>
          </a:bodyPr>
          <a:lstStyle/>
          <a:p>
            <a:pPr indent="0" lvl="0" marL="0" marR="0" rtl="0" algn="l">
              <a:lnSpc>
                <a:spcPct val="100000"/>
              </a:lnSpc>
              <a:spcBef>
                <a:spcPts val="0"/>
              </a:spcBef>
              <a:spcAft>
                <a:spcPts val="0"/>
              </a:spcAft>
              <a:buClr>
                <a:srgbClr val="0C0C0C"/>
              </a:buClr>
              <a:buFont typeface="Calibri"/>
              <a:buNone/>
            </a:pPr>
            <a:r>
              <a:rPr b="0" i="0" lang="es" sz="1400" u="none" cap="none" strike="noStrike">
                <a:solidFill>
                  <a:srgbClr val="0C0C0C"/>
                </a:solidFill>
                <a:latin typeface="Calibri"/>
                <a:ea typeface="Calibri"/>
                <a:cs typeface="Calibri"/>
                <a:sym typeface="Calibri"/>
              </a:rPr>
              <a:t>Señor Lobo (o Sr. Harvey)</a:t>
            </a:r>
            <a:endParaRPr b="0" i="0" sz="1600" u="none" cap="none" strike="noStrike">
              <a:solidFill>
                <a:srgbClr val="0C0C0C"/>
              </a:solidFill>
              <a:latin typeface="Calibri"/>
              <a:ea typeface="Calibri"/>
              <a:cs typeface="Calibri"/>
              <a:sym typeface="Calibri"/>
            </a:endParaRPr>
          </a:p>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Responsible de ajustes de plantilla</a:t>
            </a:r>
            <a:endParaRPr b="0" i="0" sz="1100" u="none" cap="none" strike="noStrike">
              <a:solidFill>
                <a:srgbClr val="7F7F7F"/>
              </a:solidFill>
              <a:latin typeface="Calibri"/>
              <a:ea typeface="Calibri"/>
              <a:cs typeface="Calibri"/>
              <a:sym typeface="Calibri"/>
            </a:endParaRPr>
          </a:p>
          <a:p>
            <a:pPr indent="0" lvl="0" marL="0" marR="0" rtl="0" algn="l">
              <a:spcBef>
                <a:spcPts val="0"/>
              </a:spcBef>
              <a:spcAft>
                <a:spcPts val="0"/>
              </a:spcAft>
              <a:buNone/>
            </a:pPr>
            <a:r>
              <a:rPr b="0" i="0" lang="es" sz="1100" u="sng" cap="none" strike="noStrike">
                <a:solidFill>
                  <a:srgbClr val="FA4F10"/>
                </a:solidFill>
                <a:latin typeface="Calibri"/>
                <a:ea typeface="Calibri"/>
                <a:cs typeface="Calibri"/>
                <a:sym typeface="Calibri"/>
              </a:rPr>
              <a:t>mrlobo@paradigmatecnologico.com</a:t>
            </a:r>
            <a:endParaRPr/>
          </a:p>
        </p:txBody>
      </p:sp>
      <p:cxnSp>
        <p:nvCxnSpPr>
          <p:cNvPr id="406" name="Google Shape;406;p40"/>
          <p:cNvCxnSpPr/>
          <p:nvPr/>
        </p:nvCxnSpPr>
        <p:spPr>
          <a:xfrm>
            <a:off x="4644010" y="4171391"/>
            <a:ext cx="3697500" cy="0"/>
          </a:xfrm>
          <a:prstGeom prst="straightConnector1">
            <a:avLst/>
          </a:prstGeom>
          <a:noFill/>
          <a:ln cap="flat" cmpd="sng" w="12700">
            <a:solidFill>
              <a:srgbClr val="FA4F10"/>
            </a:solidFill>
            <a:prstDash val="solid"/>
            <a:round/>
            <a:headEnd len="sm" w="sm" type="none"/>
            <a:tailEnd len="sm" w="sm" type="none"/>
          </a:ln>
        </p:spPr>
      </p:cxnSp>
      <p:sp>
        <p:nvSpPr>
          <p:cNvPr id="407" name="Google Shape;407;p40"/>
          <p:cNvSpPr/>
          <p:nvPr/>
        </p:nvSpPr>
        <p:spPr>
          <a:xfrm>
            <a:off x="668360" y="3894392"/>
            <a:ext cx="3831600" cy="27690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800" u="none" cap="none" strike="noStrike">
                <a:solidFill>
                  <a:srgbClr val="FA4F10"/>
                </a:solidFill>
                <a:latin typeface="Calibri"/>
                <a:ea typeface="Calibri"/>
                <a:cs typeface="Calibri"/>
                <a:sym typeface="Calibri"/>
              </a:rPr>
              <a:t>Autores</a:t>
            </a:r>
            <a:endParaRPr b="0" i="0" sz="18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ágina estandar">
  <p:cSld name="Página estandar">
    <p:spTree>
      <p:nvGrpSpPr>
        <p:cNvPr id="408" name="Shape 408"/>
        <p:cNvGrpSpPr/>
        <p:nvPr/>
      </p:nvGrpSpPr>
      <p:grpSpPr>
        <a:xfrm>
          <a:off x="0" y="0"/>
          <a:ext cx="0" cy="0"/>
          <a:chOff x="0" y="0"/>
          <a:chExt cx="0" cy="0"/>
        </a:xfrm>
      </p:grpSpPr>
      <p:sp>
        <p:nvSpPr>
          <p:cNvPr id="409" name="Google Shape;409;p41"/>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1  Título de la sección según el índice</a:t>
            </a:r>
            <a:endParaRPr b="0" i="0" sz="1800" u="none" cap="none" strike="noStrike">
              <a:solidFill>
                <a:srgbClr val="0C0C0C"/>
              </a:solidFill>
              <a:latin typeface="Calibri"/>
              <a:ea typeface="Calibri"/>
              <a:cs typeface="Calibri"/>
              <a:sym typeface="Calibri"/>
            </a:endParaRPr>
          </a:p>
        </p:txBody>
      </p:sp>
      <p:sp>
        <p:nvSpPr>
          <p:cNvPr id="410" name="Google Shape;410;p41"/>
          <p:cNvSpPr txBox="1"/>
          <p:nvPr/>
        </p:nvSpPr>
        <p:spPr>
          <a:xfrm>
            <a:off x="642938" y="944162"/>
            <a:ext cx="7858200" cy="355470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No existen fórmulas seguras ni frameworks, ni plantillas que lo den hecho. Para comunicar una idea sólo sirve pensar bien cómo comunicarla. Al menos sí existen algunas </a:t>
            </a:r>
            <a:r>
              <a:rPr b="1" i="0" lang="es" sz="1600" u="none" cap="none" strike="noStrike">
                <a:solidFill>
                  <a:srgbClr val="3F3F3F"/>
                </a:solidFill>
                <a:latin typeface="Calibri"/>
                <a:ea typeface="Calibri"/>
                <a:cs typeface="Calibri"/>
                <a:sym typeface="Calibri"/>
              </a:rPr>
              <a:t>buenas prácticas</a:t>
            </a:r>
            <a:r>
              <a:rPr b="0" i="0" lang="es" sz="1600" u="none" cap="none" strike="noStrike">
                <a:solidFill>
                  <a:srgbClr val="3F3F3F"/>
                </a:solidFill>
                <a:latin typeface="Calibri"/>
                <a:ea typeface="Calibri"/>
                <a:cs typeface="Calibri"/>
                <a:sym typeface="Calibri"/>
              </a:rPr>
              <a:t>, mientras te contamos algunas de ellas encontrarás fragmentos reutilizables para tu presentación.</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Este documento es un </a:t>
            </a:r>
            <a:r>
              <a:rPr b="1" i="0" lang="es" sz="1600" u="none" cap="none" strike="noStrike">
                <a:solidFill>
                  <a:srgbClr val="3F3F3F"/>
                </a:solidFill>
                <a:latin typeface="Calibri"/>
                <a:ea typeface="Calibri"/>
                <a:cs typeface="Calibri"/>
                <a:sym typeface="Calibri"/>
              </a:rPr>
              <a:t>.PPT </a:t>
            </a:r>
            <a:r>
              <a:rPr b="0" i="0" lang="es" sz="1600" u="none" cap="none" strike="noStrike">
                <a:solidFill>
                  <a:srgbClr val="3F3F3F"/>
                </a:solidFill>
                <a:latin typeface="Calibri"/>
                <a:ea typeface="Calibri"/>
                <a:cs typeface="Calibri"/>
                <a:sym typeface="Calibri"/>
              </a:rPr>
              <a:t>válido a partir de la versión 2007, si lo abres con cualquier otra cosa los resultados pueden ser inesperados. </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1.1 </a:t>
            </a:r>
            <a:r>
              <a:rPr b="0" i="0" lang="es" sz="2000" u="none" cap="none" strike="noStrike">
                <a:solidFill>
                  <a:srgbClr val="FA4F10"/>
                </a:solidFill>
                <a:latin typeface="Calibri"/>
                <a:ea typeface="Calibri"/>
                <a:cs typeface="Calibri"/>
                <a:sym typeface="Calibri"/>
              </a:rPr>
              <a:t>Haz apartadillos como este</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Evita ladrillos de texto que nadie lee, si no te queda otra al menos hazlo lo menos posible e intenta hacer más amigable la lectura, utiliza bien los signos de puntuación, relee varias veces, ponte en lugar de tu audiencia y haz llamadas de atención para que no pierdan el hilo.</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Utiliza secciones, puntos y aparte, </a:t>
            </a:r>
            <a:r>
              <a:rPr b="1" i="0" lang="es" sz="1600" u="none" cap="none" strike="noStrike">
                <a:solidFill>
                  <a:srgbClr val="3F3F3F"/>
                </a:solidFill>
                <a:latin typeface="Calibri"/>
                <a:ea typeface="Calibri"/>
                <a:cs typeface="Calibri"/>
                <a:sym typeface="Calibri"/>
              </a:rPr>
              <a:t>destaca cosas importantes en negrita. </a:t>
            </a:r>
            <a:r>
              <a:rPr b="0" i="0" lang="es" sz="1600" u="none" cap="none" strike="noStrike">
                <a:solidFill>
                  <a:srgbClr val="3F3F3F"/>
                </a:solidFill>
                <a:latin typeface="Calibri"/>
                <a:ea typeface="Calibri"/>
                <a:cs typeface="Calibri"/>
                <a:sym typeface="Calibri"/>
              </a:rPr>
              <a:t>Ellos no llevan horas pensando en la presentación, no la tienen interiorizada. Cuando no hay nada que leer encontrarás texto dummy en latin… venenatis sit magna venenatis aliquam commodo aliquet donec ac taciti, nam hac aenean tempor hac placerat .</a:t>
            </a:r>
            <a:endParaRPr/>
          </a:p>
        </p:txBody>
      </p:sp>
      <p:sp>
        <p:nvSpPr>
          <p:cNvPr id="411" name="Google Shape;411;p41"/>
          <p:cNvSpPr/>
          <p:nvPr/>
        </p:nvSpPr>
        <p:spPr>
          <a:xfrm>
            <a:off x="9540552" y="2247714"/>
            <a:ext cx="5112600" cy="378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dos saltos de línea para separar bloques de texto. Así te leerán mejor y podrán comprender la información estructurada que les presentas</a:t>
            </a:r>
            <a:endParaRPr b="0" i="0" sz="1200" u="none" cap="none" strike="noStrike">
              <a:solidFill>
                <a:srgbClr val="0C0C0C"/>
              </a:solidFill>
              <a:latin typeface="Calibri"/>
              <a:ea typeface="Calibri"/>
              <a:cs typeface="Calibri"/>
              <a:sym typeface="Calibri"/>
            </a:endParaRPr>
          </a:p>
        </p:txBody>
      </p:sp>
      <p:pic>
        <p:nvPicPr>
          <p:cNvPr id="412" name="Google Shape;412;p41"/>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413" name="Google Shape;413;p41"/>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414" name="Google Shape;414;p41"/>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ágina estandar con pastilla ">
  <p:cSld name="Página estandar con pastilla ">
    <p:spTree>
      <p:nvGrpSpPr>
        <p:cNvPr id="415" name="Shape 415"/>
        <p:cNvGrpSpPr/>
        <p:nvPr/>
      </p:nvGrpSpPr>
      <p:grpSpPr>
        <a:xfrm>
          <a:off x="0" y="0"/>
          <a:ext cx="0" cy="0"/>
          <a:chOff x="0" y="0"/>
          <a:chExt cx="0" cy="0"/>
        </a:xfrm>
      </p:grpSpPr>
      <p:sp>
        <p:nvSpPr>
          <p:cNvPr id="416" name="Google Shape;416;p42"/>
          <p:cNvSpPr txBox="1"/>
          <p:nvPr/>
        </p:nvSpPr>
        <p:spPr>
          <a:xfrm>
            <a:off x="642938" y="1295880"/>
            <a:ext cx="7858200" cy="318540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No existen fórmulas seguras ni frameworks, ni plantillas que lo den hecho. Para comunicar una idea sólo sirve pensar bien cómo comunicarla. Al menos sí existen algunas </a:t>
            </a:r>
            <a:r>
              <a:rPr b="1" i="0" lang="es" sz="1600" u="none" cap="none" strike="noStrike">
                <a:solidFill>
                  <a:srgbClr val="3F3F3F"/>
                </a:solidFill>
                <a:latin typeface="Calibri"/>
                <a:ea typeface="Calibri"/>
                <a:cs typeface="Calibri"/>
                <a:sym typeface="Calibri"/>
              </a:rPr>
              <a:t>buenas prácticas</a:t>
            </a:r>
            <a:r>
              <a:rPr b="0" i="0" lang="es" sz="1600" u="none" cap="none" strike="noStrike">
                <a:solidFill>
                  <a:srgbClr val="3F3F3F"/>
                </a:solidFill>
                <a:latin typeface="Calibri"/>
                <a:ea typeface="Calibri"/>
                <a:cs typeface="Calibri"/>
                <a:sym typeface="Calibri"/>
              </a:rPr>
              <a:t>, mientras te contamos algunas de ellas encontrarás fragmentos reutilizables para tu presentación.</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Este documento es un </a:t>
            </a:r>
            <a:r>
              <a:rPr b="1" i="0" lang="es" sz="1600" u="none" cap="none" strike="noStrike">
                <a:solidFill>
                  <a:srgbClr val="3F3F3F"/>
                </a:solidFill>
                <a:latin typeface="Calibri"/>
                <a:ea typeface="Calibri"/>
                <a:cs typeface="Calibri"/>
                <a:sym typeface="Calibri"/>
              </a:rPr>
              <a:t>.PPT </a:t>
            </a:r>
            <a:r>
              <a:rPr b="0" i="0" lang="es" sz="1600" u="none" cap="none" strike="noStrike">
                <a:solidFill>
                  <a:srgbClr val="3F3F3F"/>
                </a:solidFill>
                <a:latin typeface="Calibri"/>
                <a:ea typeface="Calibri"/>
                <a:cs typeface="Calibri"/>
                <a:sym typeface="Calibri"/>
              </a:rPr>
              <a:t>válido a partir de la versión 2007, si lo abres con cualquier otra cosa los resultados pueden ser inesperados. </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1.1 </a:t>
            </a:r>
            <a:r>
              <a:rPr b="0" i="0" lang="es" sz="2000" u="none" cap="none" strike="noStrike">
                <a:solidFill>
                  <a:srgbClr val="FA4F10"/>
                </a:solidFill>
                <a:latin typeface="Calibri"/>
                <a:ea typeface="Calibri"/>
                <a:cs typeface="Calibri"/>
                <a:sym typeface="Calibri"/>
              </a:rPr>
              <a:t>Haz apartadillos como este</a:t>
            </a:r>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Evita ladrillos de texto que nadie lee, si no te queda otra al menos hazlo lo menos posible e intenta hacer más amigable la lectura, utiliza bien los signos de puntuación, relee varias veces, ponte en lugar de tu audiencia y haz llamadas de atención para que no pierdan el hilo.</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Utiliza secciones, puntos y aparte, </a:t>
            </a:r>
            <a:r>
              <a:rPr b="1" i="0" lang="es" sz="1600" u="none" cap="none" strike="noStrike">
                <a:solidFill>
                  <a:srgbClr val="3F3F3F"/>
                </a:solidFill>
                <a:latin typeface="Calibri"/>
                <a:ea typeface="Calibri"/>
                <a:cs typeface="Calibri"/>
                <a:sym typeface="Calibri"/>
              </a:rPr>
              <a:t>destaca cosas importantes en negrita. </a:t>
            </a:r>
            <a:r>
              <a:rPr b="0" i="0" lang="es" sz="1600" u="none" cap="none" strike="noStrike">
                <a:solidFill>
                  <a:srgbClr val="3F3F3F"/>
                </a:solidFill>
                <a:latin typeface="Calibri"/>
                <a:ea typeface="Calibri"/>
                <a:cs typeface="Calibri"/>
                <a:sym typeface="Calibri"/>
              </a:rPr>
              <a:t>Ellos no llevan horas pensando en la presentación, no la tienen interiorizada. </a:t>
            </a:r>
            <a:endParaRPr/>
          </a:p>
        </p:txBody>
      </p:sp>
      <p:sp>
        <p:nvSpPr>
          <p:cNvPr id="417" name="Google Shape;417;p42"/>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418" name="Google Shape;418;p42"/>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419" name="Google Shape;419;p42"/>
          <p:cNvSpPr/>
          <p:nvPr/>
        </p:nvSpPr>
        <p:spPr>
          <a:xfrm>
            <a:off x="9468544" y="4407954"/>
            <a:ext cx="2736300" cy="7356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Aquí hay otro espacio en blanco que dejamos para no saturar y que los que te leen puedan respirar un poco.</a:t>
            </a:r>
            <a:endParaRPr b="0" i="0" sz="1200" u="none" cap="none" strike="noStrike">
              <a:solidFill>
                <a:srgbClr val="0C0C0C"/>
              </a:solidFill>
              <a:latin typeface="Calibri"/>
              <a:ea typeface="Calibri"/>
              <a:cs typeface="Calibri"/>
              <a:sym typeface="Calibri"/>
            </a:endParaRPr>
          </a:p>
        </p:txBody>
      </p:sp>
      <p:pic>
        <p:nvPicPr>
          <p:cNvPr id="420" name="Google Shape;420;p42"/>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421" name="Google Shape;421;p42"/>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1  El mismo título de antes, pero con apoyo debajo</a:t>
            </a:r>
            <a:endParaRPr b="0" i="0" sz="1800" u="none" cap="none" strike="noStrike">
              <a:solidFill>
                <a:srgbClr val="0C0C0C"/>
              </a:solidFill>
              <a:latin typeface="Calibri"/>
              <a:ea typeface="Calibri"/>
              <a:cs typeface="Calibri"/>
              <a:sym typeface="Calibri"/>
            </a:endParaRPr>
          </a:p>
        </p:txBody>
      </p:sp>
      <p:sp>
        <p:nvSpPr>
          <p:cNvPr id="422" name="Google Shape;422;p42"/>
          <p:cNvSpPr/>
          <p:nvPr/>
        </p:nvSpPr>
        <p:spPr>
          <a:xfrm>
            <a:off x="642938" y="573528"/>
            <a:ext cx="7858200"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Puedes meter una pastilla de segunda magnitud si te hace falta</a:t>
            </a:r>
            <a:endParaRPr b="0" i="0" sz="2000" u="none" cap="none" strike="noStrike">
              <a:solidFill>
                <a:schemeClr val="lt1"/>
              </a:solidFill>
              <a:latin typeface="Calibri"/>
              <a:ea typeface="Calibri"/>
              <a:cs typeface="Calibri"/>
              <a:sym typeface="Calibri"/>
            </a:endParaRPr>
          </a:p>
        </p:txBody>
      </p:sp>
      <p:sp>
        <p:nvSpPr>
          <p:cNvPr id="423" name="Google Shape;423;p42"/>
          <p:cNvSpPr/>
          <p:nvPr/>
        </p:nvSpPr>
        <p:spPr>
          <a:xfrm>
            <a:off x="9468544" y="550329"/>
            <a:ext cx="2736300" cy="9954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Para que la cosa funcione esta pastilla de color naranja tiene que estar posicionada por encima de la del título.</a:t>
            </a:r>
            <a:endParaRPr b="0" i="0" sz="12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jemplo listas">
  <p:cSld name="Ejemplo listas">
    <p:spTree>
      <p:nvGrpSpPr>
        <p:cNvPr id="424" name="Shape 424"/>
        <p:cNvGrpSpPr/>
        <p:nvPr/>
      </p:nvGrpSpPr>
      <p:grpSpPr>
        <a:xfrm>
          <a:off x="0" y="0"/>
          <a:ext cx="0" cy="0"/>
          <a:chOff x="0" y="0"/>
          <a:chExt cx="0" cy="0"/>
        </a:xfrm>
      </p:grpSpPr>
      <p:sp>
        <p:nvSpPr>
          <p:cNvPr id="425" name="Google Shape;425;p43"/>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426" name="Google Shape;426;p43"/>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427" name="Google Shape;427;p43"/>
          <p:cNvSpPr txBox="1"/>
          <p:nvPr/>
        </p:nvSpPr>
        <p:spPr>
          <a:xfrm>
            <a:off x="642938" y="843558"/>
            <a:ext cx="8033400" cy="2781600"/>
          </a:xfrm>
          <a:prstGeom prst="rect">
            <a:avLst/>
          </a:prstGeom>
          <a:noFill/>
          <a:ln>
            <a:noFill/>
          </a:ln>
        </p:spPr>
        <p:txBody>
          <a:bodyPr anchorCtr="0" anchor="t" bIns="0" lIns="0" spcFirstLastPara="1" rIns="0" wrap="square" tIns="45700">
            <a:noAutofit/>
          </a:bodyPr>
          <a:lstStyle/>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2.1 </a:t>
            </a:r>
            <a:r>
              <a:rPr b="0" i="0" lang="es" sz="2000" u="none" cap="none" strike="noStrike">
                <a:solidFill>
                  <a:srgbClr val="FA4F10"/>
                </a:solidFill>
                <a:latin typeface="Calibri"/>
                <a:ea typeface="Calibri"/>
                <a:cs typeface="Calibri"/>
                <a:sym typeface="Calibri"/>
              </a:rPr>
              <a:t>Ejemplo de listas</a:t>
            </a:r>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0" lvl="1" marL="457200" marR="0" rtl="0" algn="l">
              <a:lnSpc>
                <a:spcPct val="100000"/>
              </a:lnSpc>
              <a:spcBef>
                <a:spcPts val="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 No descubrimos la rueda aquí, porque no hay nada que descubrir. Si tenemos textos largos mostramos las dos líneas.</a:t>
            </a:r>
            <a:endParaRPr/>
          </a:p>
          <a:p>
            <a:pPr indent="0" lvl="1" marL="457200" marR="0" rtl="0" algn="l">
              <a:lnSpc>
                <a:spcPct val="100000"/>
              </a:lnSpc>
              <a:spcBef>
                <a:spcPts val="120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 Después de cada elemento del listado tenemos  más espacio; esto apoya al bullet del listado para que nos lean mejor</a:t>
            </a:r>
            <a:endParaRPr b="0" i="0" sz="1600" u="none" cap="none" strike="noStrike">
              <a:solidFill>
                <a:srgbClr val="0D0D0D"/>
              </a:solidFill>
              <a:latin typeface="Calibri"/>
              <a:ea typeface="Calibri"/>
              <a:cs typeface="Calibri"/>
              <a:sym typeface="Calibri"/>
            </a:endParaRPr>
          </a:p>
          <a:p>
            <a:pPr indent="0" lvl="1" marL="457200" marR="0" rtl="0" algn="l">
              <a:lnSpc>
                <a:spcPct val="100000"/>
              </a:lnSpc>
              <a:spcBef>
                <a:spcPts val="120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 Potenti sit venenatis sit magna sui euisimo dictum commodo laoreet sodales voluptat:</a:t>
            </a:r>
            <a:endParaRPr/>
          </a:p>
          <a:p>
            <a:pPr indent="-182449" lvl="2" marL="1185749" marR="0" rtl="0" algn="l">
              <a:lnSpc>
                <a:spcPct val="100000"/>
              </a:lnSpc>
              <a:spcBef>
                <a:spcPts val="1200"/>
              </a:spcBef>
              <a:spcAft>
                <a:spcPts val="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 LinkedIn</a:t>
            </a:r>
            <a:endParaRPr b="0" i="0" sz="1600" u="none" cap="none" strike="noStrike">
              <a:solidFill>
                <a:srgbClr val="0D0D0D"/>
              </a:solidFill>
              <a:latin typeface="Calibri"/>
              <a:ea typeface="Calibri"/>
              <a:cs typeface="Calibri"/>
              <a:sym typeface="Calibri"/>
            </a:endParaRPr>
          </a:p>
          <a:p>
            <a:pPr indent="-182449" lvl="2" marL="1185749" marR="0" rtl="0" algn="l">
              <a:lnSpc>
                <a:spcPct val="100000"/>
              </a:lnSpc>
              <a:spcBef>
                <a:spcPts val="1200"/>
              </a:spcBef>
              <a:spcAft>
                <a:spcPts val="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 Infojobs </a:t>
            </a:r>
            <a:endParaRPr/>
          </a:p>
          <a:p>
            <a:pPr indent="-182449" lvl="2" marL="1185749" marR="0" rtl="0" algn="l">
              <a:lnSpc>
                <a:spcPct val="100000"/>
              </a:lnSpc>
              <a:spcBef>
                <a:spcPts val="1200"/>
              </a:spcBef>
              <a:spcAft>
                <a:spcPts val="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 Jobandtalent</a:t>
            </a:r>
            <a:endParaRPr b="0" i="0" sz="1600" u="none" cap="none" strike="noStrike">
              <a:solidFill>
                <a:srgbClr val="0D0D0D"/>
              </a:solidFill>
              <a:latin typeface="Calibri"/>
              <a:ea typeface="Calibri"/>
              <a:cs typeface="Calibri"/>
              <a:sym typeface="Calibri"/>
            </a:endParaRPr>
          </a:p>
          <a:p>
            <a:pPr indent="-182449" lvl="2" marL="1185749" marR="0" rtl="0" algn="l">
              <a:lnSpc>
                <a:spcPct val="100000"/>
              </a:lnSpc>
              <a:spcBef>
                <a:spcPts val="1200"/>
              </a:spcBef>
              <a:spcAft>
                <a:spcPts val="1200"/>
              </a:spcAft>
              <a:buClr>
                <a:srgbClr val="0D0D0D"/>
              </a:buClr>
              <a:buSzPts val="1600"/>
              <a:buFont typeface="Calibri"/>
              <a:buChar char="o"/>
            </a:pPr>
            <a:r>
              <a:rPr b="0" i="0" lang="es" sz="1600" u="none" cap="none" strike="noStrike">
                <a:solidFill>
                  <a:srgbClr val="0D0D0D"/>
                </a:solidFill>
                <a:latin typeface="Calibri"/>
                <a:ea typeface="Calibri"/>
                <a:cs typeface="Calibri"/>
                <a:sym typeface="Calibri"/>
              </a:rPr>
              <a:t>Facilisium esotera</a:t>
            </a:r>
            <a:endParaRPr b="0" i="0" sz="1600" u="none" cap="none" strike="noStrike">
              <a:solidFill>
                <a:srgbClr val="0D0D0D"/>
              </a:solidFill>
              <a:latin typeface="Calibri"/>
              <a:ea typeface="Calibri"/>
              <a:cs typeface="Calibri"/>
              <a:sym typeface="Calibri"/>
            </a:endParaRPr>
          </a:p>
        </p:txBody>
      </p:sp>
      <p:sp>
        <p:nvSpPr>
          <p:cNvPr id="428" name="Google Shape;428;p43"/>
          <p:cNvSpPr/>
          <p:nvPr/>
        </p:nvSpPr>
        <p:spPr>
          <a:xfrm>
            <a:off x="642938" y="3838712"/>
            <a:ext cx="8033400" cy="623100"/>
          </a:xfrm>
          <a:prstGeom prst="rect">
            <a:avLst/>
          </a:prstGeom>
          <a:solidFill>
            <a:schemeClr val="lt1"/>
          </a:solidFill>
          <a:ln>
            <a:noFill/>
          </a:ln>
        </p:spPr>
        <p:txBody>
          <a:bodyPr anchorCtr="0" anchor="t" bIns="45700" lIns="0" spcFirstLastPara="1" rIns="0" wrap="square" tIns="45700">
            <a:noAutofit/>
          </a:bodyPr>
          <a:lstStyle/>
          <a:p>
            <a:pPr indent="0" lvl="0" marL="0" marR="0" rtl="0" algn="ctr">
              <a:spcBef>
                <a:spcPts val="0"/>
              </a:spcBef>
              <a:spcAft>
                <a:spcPts val="0"/>
              </a:spcAft>
              <a:buNone/>
            </a:pPr>
            <a:r>
              <a:rPr b="0" i="0" lang="es" sz="2400" u="none" cap="none" strike="noStrike">
                <a:solidFill>
                  <a:srgbClr val="FA4F10"/>
                </a:solidFill>
                <a:latin typeface="Arial"/>
                <a:ea typeface="Arial"/>
                <a:cs typeface="Arial"/>
                <a:sym typeface="Arial"/>
              </a:rPr>
              <a:t>Aquí ponemos un texto que queremos resaltar sobre este apartado porque nos da la gana</a:t>
            </a:r>
            <a:endParaRPr b="0" i="0" sz="2400" u="none" cap="none" strike="noStrike">
              <a:solidFill>
                <a:srgbClr val="FA4F10"/>
              </a:solidFill>
              <a:latin typeface="Arial"/>
              <a:ea typeface="Arial"/>
              <a:cs typeface="Arial"/>
              <a:sym typeface="Arial"/>
            </a:endParaRPr>
          </a:p>
        </p:txBody>
      </p:sp>
      <p:pic>
        <p:nvPicPr>
          <p:cNvPr id="429" name="Google Shape;429;p43"/>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430" name="Google Shape;430;p43"/>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1  El mismo título de antes, pero con una lista</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Diseño personalizado">
  <p:cSld name="1_Diseño personalizado">
    <p:spTree>
      <p:nvGrpSpPr>
        <p:cNvPr id="431" name="Shape 431"/>
        <p:cNvGrpSpPr/>
        <p:nvPr/>
      </p:nvGrpSpPr>
      <p:grpSpPr>
        <a:xfrm>
          <a:off x="0" y="0"/>
          <a:ext cx="0" cy="0"/>
          <a:chOff x="0" y="0"/>
          <a:chExt cx="0" cy="0"/>
        </a:xfrm>
      </p:grpSpPr>
      <p:pic>
        <p:nvPicPr>
          <p:cNvPr id="432" name="Google Shape;432;p44"/>
          <p:cNvPicPr preferRelativeResize="0"/>
          <p:nvPr/>
        </p:nvPicPr>
        <p:blipFill>
          <a:blip r:embed="rId2">
            <a:alphaModFix/>
          </a:blip>
          <a:stretch>
            <a:fillRect/>
          </a:stretch>
        </p:blipFill>
        <p:spPr>
          <a:xfrm>
            <a:off x="4548209" y="1385301"/>
            <a:ext cx="2902203" cy="2518441"/>
          </a:xfrm>
          <a:prstGeom prst="rect">
            <a:avLst/>
          </a:prstGeom>
          <a:noFill/>
          <a:ln>
            <a:noFill/>
          </a:ln>
        </p:spPr>
      </p:pic>
      <p:sp>
        <p:nvSpPr>
          <p:cNvPr id="433" name="Google Shape;433;p44"/>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434" name="Google Shape;434;p44"/>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pic>
        <p:nvPicPr>
          <p:cNvPr id="435" name="Google Shape;435;p44"/>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436" name="Google Shape;436;p44"/>
          <p:cNvSpPr/>
          <p:nvPr/>
        </p:nvSpPr>
        <p:spPr>
          <a:xfrm flipH="1">
            <a:off x="4581448" y="4279403"/>
            <a:ext cx="4023000" cy="290700"/>
          </a:xfrm>
          <a:prstGeom prst="rect">
            <a:avLst/>
          </a:prstGeom>
          <a:no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Como pienso que la imagen es insuficiente le añado un pie informativo. Fíjate en el espacio que dejamos y en que alineamos esta caja de texto con el ancho de la imagen</a:t>
            </a:r>
            <a:endParaRPr b="0" i="0" sz="1100" u="none" cap="none" strike="noStrike">
              <a:solidFill>
                <a:srgbClr val="7F7F7F"/>
              </a:solidFill>
              <a:latin typeface="Calibri"/>
              <a:ea typeface="Calibri"/>
              <a:cs typeface="Calibri"/>
              <a:sym typeface="Calibri"/>
            </a:endParaRPr>
          </a:p>
        </p:txBody>
      </p:sp>
      <p:cxnSp>
        <p:nvCxnSpPr>
          <p:cNvPr id="437" name="Google Shape;437;p44"/>
          <p:cNvCxnSpPr/>
          <p:nvPr/>
        </p:nvCxnSpPr>
        <p:spPr>
          <a:xfrm>
            <a:off x="4581525" y="4171391"/>
            <a:ext cx="4023000" cy="0"/>
          </a:xfrm>
          <a:prstGeom prst="straightConnector1">
            <a:avLst/>
          </a:prstGeom>
          <a:noFill/>
          <a:ln cap="flat" cmpd="sng" w="12700">
            <a:solidFill>
              <a:srgbClr val="00C4DE"/>
            </a:solidFill>
            <a:prstDash val="solid"/>
            <a:round/>
            <a:headEnd len="sm" w="sm" type="none"/>
            <a:tailEnd len="sm" w="sm" type="none"/>
          </a:ln>
        </p:spPr>
      </p:cxnSp>
      <p:sp>
        <p:nvSpPr>
          <p:cNvPr id="438" name="Google Shape;438;p44"/>
          <p:cNvSpPr txBox="1"/>
          <p:nvPr/>
        </p:nvSpPr>
        <p:spPr>
          <a:xfrm>
            <a:off x="642939" y="944162"/>
            <a:ext cx="3641100" cy="357780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Fíjate en un periódico o revista. Cuando sus diseñadores quieren hacer atractiva la lectura hacen apartados para temas con entidad propia, destacados, ladillos, frases resumen y todo eso en papel.</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rgbClr val="3F3F3F"/>
                </a:solidFill>
                <a:latin typeface="Calibri"/>
                <a:ea typeface="Calibri"/>
                <a:cs typeface="Calibri"/>
                <a:sym typeface="Calibri"/>
              </a:rPr>
              <a:t>En pantalla es aun más difícil </a:t>
            </a:r>
            <a:r>
              <a:rPr b="0" i="0" lang="es" sz="1600" u="none" cap="none" strike="noStrike">
                <a:solidFill>
                  <a:srgbClr val="3F3F3F"/>
                </a:solidFill>
                <a:latin typeface="Calibri"/>
                <a:ea typeface="Calibri"/>
                <a:cs typeface="Calibri"/>
                <a:sym typeface="Calibri"/>
              </a:rPr>
              <a:t>retener al lector.</a:t>
            </a:r>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rgbClr val="3F3F3F"/>
                </a:solidFill>
                <a:latin typeface="Calibri"/>
                <a:ea typeface="Calibri"/>
                <a:cs typeface="Calibri"/>
                <a:sym typeface="Calibri"/>
              </a:rPr>
              <a:t>Adéntrate en el arte del </a:t>
            </a:r>
            <a:r>
              <a:rPr b="1" i="1" lang="es" sz="1600" u="none" cap="none" strike="noStrike">
                <a:solidFill>
                  <a:srgbClr val="3F3F3F"/>
                </a:solidFill>
                <a:latin typeface="Calibri"/>
                <a:ea typeface="Calibri"/>
                <a:cs typeface="Calibri"/>
                <a:sym typeface="Calibri"/>
              </a:rPr>
              <a:t>storytelling!!</a:t>
            </a:r>
            <a:endParaRPr/>
          </a:p>
          <a:p>
            <a:pPr indent="0" lvl="0" marL="0" marR="0" rtl="0" algn="l">
              <a:spcBef>
                <a:spcPts val="0"/>
              </a:spcBef>
              <a:spcAft>
                <a:spcPts val="0"/>
              </a:spcAft>
              <a:buNone/>
            </a:pPr>
            <a:r>
              <a:t/>
            </a:r>
            <a:endParaRPr b="1" i="1"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Tu presentación debe tener planteamiento, desarrollo, punto álgido y fin. Esa es la forma en la que van a involucrarse con ella y con la que vas a comunicar algo.</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Articula el discurso, resalta o resume lo que has dicho en los últimos minutos antes de continuar.</a:t>
            </a:r>
            <a:endParaRPr/>
          </a:p>
        </p:txBody>
      </p:sp>
      <p:sp>
        <p:nvSpPr>
          <p:cNvPr id="439" name="Google Shape;439;p44"/>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2  Aquí le hemos puesto una imagen, y no es casual</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seño personalizado">
  <p:cSld name="Diseño personalizado">
    <p:spTree>
      <p:nvGrpSpPr>
        <p:cNvPr id="440" name="Shape 440"/>
        <p:cNvGrpSpPr/>
        <p:nvPr/>
      </p:nvGrpSpPr>
      <p:grpSpPr>
        <a:xfrm>
          <a:off x="0" y="0"/>
          <a:ext cx="0" cy="0"/>
          <a:chOff x="0" y="0"/>
          <a:chExt cx="0" cy="0"/>
        </a:xfrm>
      </p:grpSpPr>
      <p:pic>
        <p:nvPicPr>
          <p:cNvPr id="441" name="Google Shape;441;p45"/>
          <p:cNvPicPr preferRelativeResize="0"/>
          <p:nvPr/>
        </p:nvPicPr>
        <p:blipFill>
          <a:blip r:embed="rId2">
            <a:alphaModFix/>
          </a:blip>
          <a:stretch>
            <a:fillRect/>
          </a:stretch>
        </p:blipFill>
        <p:spPr>
          <a:xfrm>
            <a:off x="1" y="1"/>
            <a:ext cx="6878169" cy="5143500"/>
          </a:xfrm>
          <a:prstGeom prst="rect">
            <a:avLst/>
          </a:prstGeom>
          <a:noFill/>
          <a:ln>
            <a:noFill/>
          </a:ln>
        </p:spPr>
      </p:pic>
      <p:sp>
        <p:nvSpPr>
          <p:cNvPr id="442" name="Google Shape;442;p45"/>
          <p:cNvSpPr txBox="1"/>
          <p:nvPr/>
        </p:nvSpPr>
        <p:spPr>
          <a:xfrm>
            <a:off x="467544" y="195486"/>
            <a:ext cx="8280900" cy="1731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6000" u="none" cap="none" strike="noStrike">
                <a:solidFill>
                  <a:schemeClr val="lt1"/>
                </a:solidFill>
                <a:latin typeface="Calibri"/>
                <a:ea typeface="Calibri"/>
                <a:cs typeface="Calibri"/>
                <a:sym typeface="Calibri"/>
              </a:rPr>
              <a:t>…OPORTUNIDAD</a:t>
            </a:r>
            <a:endParaRPr/>
          </a:p>
          <a:p>
            <a:pPr indent="0" lvl="0" marL="0" marR="0" rtl="0" algn="l">
              <a:spcBef>
                <a:spcPts val="0"/>
              </a:spcBef>
              <a:spcAft>
                <a:spcPts val="0"/>
              </a:spcAft>
              <a:buNone/>
            </a:pPr>
            <a:r>
              <a:t/>
            </a:r>
            <a:endParaRPr b="1" i="0" sz="2800" u="none" cap="none" strike="noStrike">
              <a:solidFill>
                <a:schemeClr val="lt1"/>
              </a:solidFill>
              <a:latin typeface="Calibri"/>
              <a:ea typeface="Calibri"/>
              <a:cs typeface="Calibri"/>
              <a:sym typeface="Calibri"/>
            </a:endParaRPr>
          </a:p>
          <a:p>
            <a:pPr indent="0" lvl="0" marL="0" marR="0" rtl="0" algn="l">
              <a:spcBef>
                <a:spcPts val="0"/>
              </a:spcBef>
              <a:spcAft>
                <a:spcPts val="0"/>
              </a:spcAft>
              <a:buNone/>
            </a:pPr>
            <a:r>
              <a:rPr b="1" i="0" lang="es" sz="2800" u="none" cap="none" strike="noStrike">
                <a:solidFill>
                  <a:schemeClr val="lt1"/>
                </a:solidFill>
                <a:latin typeface="Calibri"/>
                <a:ea typeface="Calibri"/>
                <a:cs typeface="Calibri"/>
                <a:sym typeface="Calibri"/>
              </a:rPr>
              <a:t>ESTO SIRVE PARA OXIGENAR</a:t>
            </a:r>
            <a:endParaRPr/>
          </a:p>
          <a:p>
            <a:pPr indent="0" lvl="0" marL="0" marR="0" rtl="0" algn="l">
              <a:spcBef>
                <a:spcPts val="0"/>
              </a:spcBef>
              <a:spcAft>
                <a:spcPts val="0"/>
              </a:spcAft>
              <a:buNone/>
            </a:pPr>
            <a:r>
              <a:rPr b="1" i="0" lang="es" sz="2800" u="none" cap="none" strike="noStrike">
                <a:solidFill>
                  <a:schemeClr val="lt1"/>
                </a:solidFill>
                <a:latin typeface="Calibri"/>
                <a:ea typeface="Calibri"/>
                <a:cs typeface="Calibri"/>
                <a:sym typeface="Calibri"/>
              </a:rPr>
              <a:t>Y PARA DESCANSAR LA VISTA</a:t>
            </a:r>
            <a:endParaRPr b="1" i="0" sz="2800" u="none" cap="none" strike="noStrike">
              <a:solidFill>
                <a:schemeClr val="lt1"/>
              </a:solidFill>
              <a:latin typeface="Calibri"/>
              <a:ea typeface="Calibri"/>
              <a:cs typeface="Calibri"/>
              <a:sym typeface="Calibri"/>
            </a:endParaRPr>
          </a:p>
        </p:txBody>
      </p:sp>
      <p:sp>
        <p:nvSpPr>
          <p:cNvPr id="443" name="Google Shape;443;p45"/>
          <p:cNvSpPr/>
          <p:nvPr/>
        </p:nvSpPr>
        <p:spPr>
          <a:xfrm>
            <a:off x="9396536" y="559"/>
            <a:ext cx="3240300" cy="16203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  </a:t>
            </a:r>
            <a:r>
              <a:rPr b="0" i="0" lang="es" sz="1600" u="none" cap="none" strike="noStrike">
                <a:solidFill>
                  <a:srgbClr val="0C0C0C"/>
                </a:solidFill>
                <a:latin typeface="Calibri"/>
                <a:ea typeface="Calibri"/>
                <a:cs typeface="Calibri"/>
                <a:sym typeface="Calibri"/>
              </a:rPr>
              <a:t>IMPORTANTE</a:t>
            </a:r>
            <a:endParaRPr b="0" i="0" sz="1200" u="none" cap="none" strike="noStrike">
              <a:solidFill>
                <a:srgbClr val="0C0C0C"/>
              </a:solidFill>
              <a:latin typeface="Calibri"/>
              <a:ea typeface="Calibri"/>
              <a:cs typeface="Calibri"/>
              <a:sym typeface="Calibri"/>
            </a:endParaRPr>
          </a:p>
          <a:p>
            <a:pPr indent="0" lvl="0" marL="0" marR="0" rtl="0" algn="l">
              <a:lnSpc>
                <a:spcPct val="110000"/>
              </a:lnSpc>
              <a:spcBef>
                <a:spcPts val="0"/>
              </a:spcBef>
              <a:spcAft>
                <a:spcPts val="0"/>
              </a:spcAft>
              <a:buClr>
                <a:schemeClr val="dk1"/>
              </a:buClr>
              <a:buFont typeface="Calibri"/>
              <a:buNone/>
            </a:pPr>
            <a:r>
              <a:t/>
            </a:r>
            <a:endParaRPr b="0" i="0" sz="1200" u="none" cap="none" strike="noStrike">
              <a:solidFill>
                <a:srgbClr val="0C0C0C"/>
              </a:solidFill>
              <a:latin typeface="Calibri"/>
              <a:ea typeface="Calibri"/>
              <a:cs typeface="Calibri"/>
              <a:sym typeface="Calibri"/>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Cuanto más uses este recurso menos impacto tendrá. </a:t>
            </a:r>
            <a:r>
              <a:rPr b="1" i="0" lang="es" sz="1200" u="sng" cap="none" strike="noStrike">
                <a:solidFill>
                  <a:srgbClr val="0C0C0C"/>
                </a:solidFill>
                <a:latin typeface="Calibri"/>
                <a:ea typeface="Calibri"/>
                <a:cs typeface="Calibri"/>
                <a:sym typeface="Calibri"/>
              </a:rPr>
              <a:t>No abuses de él.</a:t>
            </a:r>
            <a:endParaRPr b="1" i="0" sz="1200" u="sng" cap="none" strike="noStrike">
              <a:solidFill>
                <a:srgbClr val="0C0C0C"/>
              </a:solidFill>
              <a:latin typeface="Calibri"/>
              <a:ea typeface="Calibri"/>
              <a:cs typeface="Calibri"/>
              <a:sym typeface="Calibri"/>
            </a:endParaRPr>
          </a:p>
          <a:p>
            <a:pPr indent="-171450" lvl="0" marL="171450" marR="0" rtl="0" algn="l">
              <a:lnSpc>
                <a:spcPct val="110000"/>
              </a:lnSpc>
              <a:spcBef>
                <a:spcPts val="0"/>
              </a:spcBef>
              <a:spcAft>
                <a:spcPts val="0"/>
              </a:spcAft>
              <a:buClr>
                <a:srgbClr val="0C0C0C"/>
              </a:buClr>
              <a:buSzPts val="1080"/>
              <a:buFont typeface="Calibri"/>
              <a:buChar char="•"/>
            </a:pPr>
            <a:r>
              <a:rPr b="1" i="0" lang="es" sz="1200" u="sng" cap="none" strike="noStrike">
                <a:solidFill>
                  <a:srgbClr val="0C0C0C"/>
                </a:solidFill>
                <a:latin typeface="Calibri"/>
                <a:ea typeface="Calibri"/>
                <a:cs typeface="Calibri"/>
                <a:sym typeface="Calibri"/>
              </a:rPr>
              <a:t>No deformes fotos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El texto debe estar contrastado con el fondo, si no, mételo en una caja</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 Pon muy poco texto o nada en este tipo de diapositivas</a:t>
            </a:r>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Un ejemplo de tabla">
  <p:cSld name="Un ejemplo de tabla">
    <p:spTree>
      <p:nvGrpSpPr>
        <p:cNvPr id="444" name="Shape 444"/>
        <p:cNvGrpSpPr/>
        <p:nvPr/>
      </p:nvGrpSpPr>
      <p:grpSpPr>
        <a:xfrm>
          <a:off x="0" y="0"/>
          <a:ext cx="0" cy="0"/>
          <a:chOff x="0" y="0"/>
          <a:chExt cx="0" cy="0"/>
        </a:xfrm>
      </p:grpSpPr>
      <p:sp>
        <p:nvSpPr>
          <p:cNvPr id="445" name="Google Shape;445;p46"/>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446" name="Google Shape;446;p46"/>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447" name="Google Shape;447;p46"/>
          <p:cNvSpPr txBox="1"/>
          <p:nvPr/>
        </p:nvSpPr>
        <p:spPr>
          <a:xfrm>
            <a:off x="642938" y="843558"/>
            <a:ext cx="7858200" cy="1350300"/>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2.1 </a:t>
            </a:r>
            <a:r>
              <a:rPr b="0" i="0" lang="es" sz="2000" u="none" cap="none" strike="noStrike">
                <a:solidFill>
                  <a:srgbClr val="FA4F10"/>
                </a:solidFill>
                <a:latin typeface="Calibri"/>
                <a:ea typeface="Calibri"/>
                <a:cs typeface="Calibri"/>
                <a:sym typeface="Calibri"/>
              </a:rPr>
              <a:t>Ejemplo de tabla</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Alternar colores en la tabla facilita la legibilidad. Separa bien el título de cada columna del resto del contenido. Si tienes una columna que destacar, utiliza el estilo que te facilitamos.</a:t>
            </a:r>
            <a:endParaRPr/>
          </a:p>
          <a:p>
            <a:pPr indent="0" lvl="0" marL="0" marR="0" rtl="0" algn="l">
              <a:lnSpc>
                <a:spcPct val="100000"/>
              </a:lnSpc>
              <a:spcBef>
                <a:spcPts val="0"/>
              </a:spcBef>
              <a:spcAft>
                <a:spcPts val="0"/>
              </a:spcAft>
              <a:buClr>
                <a:schemeClr val="dk1"/>
              </a:buClr>
              <a:buFont typeface="Calibri"/>
              <a:buNone/>
            </a:pPr>
            <a:r>
              <a:t/>
            </a:r>
            <a:endParaRPr b="0" i="0" sz="16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No utilices el destacado de columna en más de una de ellas porque pierde su eficacia. El estilo destacado para fila funciona sobre todo en la última de ellas; úsalo también con cuidado.</a:t>
            </a:r>
            <a:endParaRPr/>
          </a:p>
        </p:txBody>
      </p:sp>
      <p:sp>
        <p:nvSpPr>
          <p:cNvPr id="448" name="Google Shape;448;p46"/>
          <p:cNvSpPr/>
          <p:nvPr/>
        </p:nvSpPr>
        <p:spPr>
          <a:xfrm>
            <a:off x="652463" y="2892757"/>
            <a:ext cx="1768800" cy="270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Nombre de cosa</a:t>
            </a:r>
            <a:endParaRPr b="0" i="0" sz="1600" u="none" cap="none" strike="noStrike">
              <a:solidFill>
                <a:schemeClr val="lt1"/>
              </a:solidFill>
              <a:latin typeface="Calibri"/>
              <a:ea typeface="Calibri"/>
              <a:cs typeface="Calibri"/>
              <a:sym typeface="Calibri"/>
            </a:endParaRPr>
          </a:p>
        </p:txBody>
      </p:sp>
      <p:sp>
        <p:nvSpPr>
          <p:cNvPr id="449" name="Google Shape;449;p46"/>
          <p:cNvSpPr/>
          <p:nvPr/>
        </p:nvSpPr>
        <p:spPr>
          <a:xfrm>
            <a:off x="2414588" y="2892757"/>
            <a:ext cx="2445300" cy="270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Aplicaciones móviles</a:t>
            </a:r>
            <a:endParaRPr b="0" i="0" sz="1600" u="none" cap="none" strike="noStrike">
              <a:solidFill>
                <a:schemeClr val="lt1"/>
              </a:solidFill>
              <a:latin typeface="Calibri"/>
              <a:ea typeface="Calibri"/>
              <a:cs typeface="Calibri"/>
              <a:sym typeface="Calibri"/>
            </a:endParaRPr>
          </a:p>
        </p:txBody>
      </p:sp>
      <p:sp>
        <p:nvSpPr>
          <p:cNvPr id="450" name="Google Shape;450;p46"/>
          <p:cNvSpPr/>
          <p:nvPr/>
        </p:nvSpPr>
        <p:spPr>
          <a:xfrm>
            <a:off x="4857750" y="2892757"/>
            <a:ext cx="1514400" cy="270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Web</a:t>
            </a:r>
            <a:endParaRPr b="0" i="0" sz="1600" u="none" cap="none" strike="noStrike">
              <a:solidFill>
                <a:schemeClr val="lt1"/>
              </a:solidFill>
              <a:latin typeface="Calibri"/>
              <a:ea typeface="Calibri"/>
              <a:cs typeface="Calibri"/>
              <a:sym typeface="Calibri"/>
            </a:endParaRPr>
          </a:p>
        </p:txBody>
      </p:sp>
      <p:sp>
        <p:nvSpPr>
          <p:cNvPr id="451" name="Google Shape;451;p46"/>
          <p:cNvSpPr/>
          <p:nvPr/>
        </p:nvSpPr>
        <p:spPr>
          <a:xfrm>
            <a:off x="6372224" y="2892757"/>
            <a:ext cx="2088300" cy="270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Multidispositivo</a:t>
            </a:r>
            <a:endParaRPr b="0" i="0" sz="1600" u="none" cap="none" strike="noStrike">
              <a:solidFill>
                <a:schemeClr val="lt1"/>
              </a:solidFill>
              <a:latin typeface="Calibri"/>
              <a:ea typeface="Calibri"/>
              <a:cs typeface="Calibri"/>
              <a:sym typeface="Calibri"/>
            </a:endParaRPr>
          </a:p>
        </p:txBody>
      </p:sp>
      <p:sp>
        <p:nvSpPr>
          <p:cNvPr id="452" name="Google Shape;452;p46"/>
          <p:cNvSpPr/>
          <p:nvPr/>
        </p:nvSpPr>
        <p:spPr>
          <a:xfrm>
            <a:off x="652463" y="3166005"/>
            <a:ext cx="1768800" cy="270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Nombre de cosa</a:t>
            </a:r>
            <a:endParaRPr b="0" i="0" sz="1400" u="none" cap="none" strike="noStrike">
              <a:solidFill>
                <a:srgbClr val="0C0C0C"/>
              </a:solidFill>
              <a:latin typeface="Calibri"/>
              <a:ea typeface="Calibri"/>
              <a:cs typeface="Calibri"/>
              <a:sym typeface="Calibri"/>
            </a:endParaRPr>
          </a:p>
        </p:txBody>
      </p:sp>
      <p:sp>
        <p:nvSpPr>
          <p:cNvPr id="453" name="Google Shape;453;p46"/>
          <p:cNvSpPr/>
          <p:nvPr/>
        </p:nvSpPr>
        <p:spPr>
          <a:xfrm>
            <a:off x="2414588" y="3166005"/>
            <a:ext cx="2445300" cy="270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Aplicaciones móviles</a:t>
            </a:r>
            <a:endParaRPr b="0" i="0" sz="1400" u="none" cap="none" strike="noStrike">
              <a:solidFill>
                <a:srgbClr val="0C0C0C"/>
              </a:solidFill>
              <a:latin typeface="Calibri"/>
              <a:ea typeface="Calibri"/>
              <a:cs typeface="Calibri"/>
              <a:sym typeface="Calibri"/>
            </a:endParaRPr>
          </a:p>
        </p:txBody>
      </p:sp>
      <p:sp>
        <p:nvSpPr>
          <p:cNvPr id="454" name="Google Shape;454;p46"/>
          <p:cNvSpPr/>
          <p:nvPr/>
        </p:nvSpPr>
        <p:spPr>
          <a:xfrm>
            <a:off x="4857750" y="3166005"/>
            <a:ext cx="1514400" cy="270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Web</a:t>
            </a:r>
            <a:endParaRPr b="0" i="0" sz="1400" u="none" cap="none" strike="noStrike">
              <a:solidFill>
                <a:srgbClr val="0C0C0C"/>
              </a:solidFill>
              <a:latin typeface="Calibri"/>
              <a:ea typeface="Calibri"/>
              <a:cs typeface="Calibri"/>
              <a:sym typeface="Calibri"/>
            </a:endParaRPr>
          </a:p>
        </p:txBody>
      </p:sp>
      <p:sp>
        <p:nvSpPr>
          <p:cNvPr id="455" name="Google Shape;455;p46"/>
          <p:cNvSpPr/>
          <p:nvPr/>
        </p:nvSpPr>
        <p:spPr>
          <a:xfrm>
            <a:off x="6372224" y="3166005"/>
            <a:ext cx="2088300" cy="27000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Columna destacada</a:t>
            </a:r>
            <a:endParaRPr b="0" i="0" sz="1400" u="none" cap="none" strike="noStrike">
              <a:solidFill>
                <a:srgbClr val="0C0C0C"/>
              </a:solidFill>
              <a:latin typeface="Calibri"/>
              <a:ea typeface="Calibri"/>
              <a:cs typeface="Calibri"/>
              <a:sym typeface="Calibri"/>
            </a:endParaRPr>
          </a:p>
        </p:txBody>
      </p:sp>
      <p:sp>
        <p:nvSpPr>
          <p:cNvPr id="456" name="Google Shape;456;p46"/>
          <p:cNvSpPr/>
          <p:nvPr/>
        </p:nvSpPr>
        <p:spPr>
          <a:xfrm>
            <a:off x="652463" y="3439253"/>
            <a:ext cx="1768800" cy="27000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Segunda cosa</a:t>
            </a:r>
            <a:endParaRPr b="0" i="0" sz="1400" u="none" cap="none" strike="noStrike">
              <a:solidFill>
                <a:srgbClr val="0C0C0C"/>
              </a:solidFill>
              <a:latin typeface="Calibri"/>
              <a:ea typeface="Calibri"/>
              <a:cs typeface="Calibri"/>
              <a:sym typeface="Calibri"/>
            </a:endParaRPr>
          </a:p>
        </p:txBody>
      </p:sp>
      <p:sp>
        <p:nvSpPr>
          <p:cNvPr id="457" name="Google Shape;457;p46"/>
          <p:cNvSpPr/>
          <p:nvPr/>
        </p:nvSpPr>
        <p:spPr>
          <a:xfrm>
            <a:off x="2414588" y="3439253"/>
            <a:ext cx="2445300" cy="27000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Es una</a:t>
            </a:r>
            <a:endParaRPr b="0" i="0" sz="1400" u="none" cap="none" strike="noStrike">
              <a:solidFill>
                <a:srgbClr val="0C0C0C"/>
              </a:solidFill>
              <a:latin typeface="Calibri"/>
              <a:ea typeface="Calibri"/>
              <a:cs typeface="Calibri"/>
              <a:sym typeface="Calibri"/>
            </a:endParaRPr>
          </a:p>
        </p:txBody>
      </p:sp>
      <p:sp>
        <p:nvSpPr>
          <p:cNvPr id="458" name="Google Shape;458;p46"/>
          <p:cNvSpPr/>
          <p:nvPr/>
        </p:nvSpPr>
        <p:spPr>
          <a:xfrm>
            <a:off x="4857750" y="3439253"/>
            <a:ext cx="1514400" cy="27000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De web</a:t>
            </a:r>
            <a:endParaRPr b="0" i="0" sz="1400" u="none" cap="none" strike="noStrike">
              <a:solidFill>
                <a:srgbClr val="0C0C0C"/>
              </a:solidFill>
              <a:latin typeface="Calibri"/>
              <a:ea typeface="Calibri"/>
              <a:cs typeface="Calibri"/>
              <a:sym typeface="Calibri"/>
            </a:endParaRPr>
          </a:p>
        </p:txBody>
      </p:sp>
      <p:sp>
        <p:nvSpPr>
          <p:cNvPr id="459" name="Google Shape;459;p46"/>
          <p:cNvSpPr/>
          <p:nvPr/>
        </p:nvSpPr>
        <p:spPr>
          <a:xfrm>
            <a:off x="6372224" y="3439252"/>
            <a:ext cx="2088300" cy="300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También</a:t>
            </a:r>
            <a:endParaRPr b="0" i="0" sz="1400" u="none" cap="none" strike="noStrike">
              <a:solidFill>
                <a:srgbClr val="0C0C0C"/>
              </a:solidFill>
              <a:latin typeface="Calibri"/>
              <a:ea typeface="Calibri"/>
              <a:cs typeface="Calibri"/>
              <a:sym typeface="Calibri"/>
            </a:endParaRPr>
          </a:p>
        </p:txBody>
      </p:sp>
      <p:sp>
        <p:nvSpPr>
          <p:cNvPr id="460" name="Google Shape;460;p46"/>
          <p:cNvSpPr/>
          <p:nvPr/>
        </p:nvSpPr>
        <p:spPr>
          <a:xfrm>
            <a:off x="652463" y="3739291"/>
            <a:ext cx="1768800" cy="270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Tercera cosa</a:t>
            </a:r>
            <a:endParaRPr b="0" i="0" sz="1400" u="none" cap="none" strike="noStrike">
              <a:solidFill>
                <a:srgbClr val="0C0C0C"/>
              </a:solidFill>
              <a:latin typeface="Calibri"/>
              <a:ea typeface="Calibri"/>
              <a:cs typeface="Calibri"/>
              <a:sym typeface="Calibri"/>
            </a:endParaRPr>
          </a:p>
        </p:txBody>
      </p:sp>
      <p:sp>
        <p:nvSpPr>
          <p:cNvPr id="461" name="Google Shape;461;p46"/>
          <p:cNvSpPr/>
          <p:nvPr/>
        </p:nvSpPr>
        <p:spPr>
          <a:xfrm>
            <a:off x="2414588" y="3739291"/>
            <a:ext cx="2445300" cy="270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462" name="Google Shape;462;p46"/>
          <p:cNvSpPr/>
          <p:nvPr/>
        </p:nvSpPr>
        <p:spPr>
          <a:xfrm>
            <a:off x="4857750" y="3739291"/>
            <a:ext cx="1514400" cy="270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463" name="Google Shape;463;p46"/>
          <p:cNvSpPr/>
          <p:nvPr/>
        </p:nvSpPr>
        <p:spPr>
          <a:xfrm>
            <a:off x="6372224" y="3739291"/>
            <a:ext cx="2088300" cy="27000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Si señor</a:t>
            </a:r>
            <a:endParaRPr b="0" i="0" sz="1400" u="none" cap="none" strike="noStrike">
              <a:solidFill>
                <a:srgbClr val="0C0C0C"/>
              </a:solidFill>
              <a:latin typeface="Calibri"/>
              <a:ea typeface="Calibri"/>
              <a:cs typeface="Calibri"/>
              <a:sym typeface="Calibri"/>
            </a:endParaRPr>
          </a:p>
        </p:txBody>
      </p:sp>
      <p:sp>
        <p:nvSpPr>
          <p:cNvPr id="464" name="Google Shape;464;p46"/>
          <p:cNvSpPr/>
          <p:nvPr/>
        </p:nvSpPr>
        <p:spPr>
          <a:xfrm>
            <a:off x="652463" y="4007182"/>
            <a:ext cx="1768800" cy="27000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Tenemos un total</a:t>
            </a:r>
            <a:endParaRPr b="0" i="0" sz="1400" u="none" cap="none" strike="noStrike">
              <a:solidFill>
                <a:srgbClr val="0C0C0C"/>
              </a:solidFill>
              <a:latin typeface="Calibri"/>
              <a:ea typeface="Calibri"/>
              <a:cs typeface="Calibri"/>
              <a:sym typeface="Calibri"/>
            </a:endParaRPr>
          </a:p>
        </p:txBody>
      </p:sp>
      <p:sp>
        <p:nvSpPr>
          <p:cNvPr id="465" name="Google Shape;465;p46"/>
          <p:cNvSpPr/>
          <p:nvPr/>
        </p:nvSpPr>
        <p:spPr>
          <a:xfrm>
            <a:off x="2414588" y="4007182"/>
            <a:ext cx="2445300" cy="27000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466" name="Google Shape;466;p46"/>
          <p:cNvSpPr/>
          <p:nvPr/>
        </p:nvSpPr>
        <p:spPr>
          <a:xfrm>
            <a:off x="4857750" y="4007182"/>
            <a:ext cx="1514400" cy="27000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 - </a:t>
            </a:r>
            <a:endParaRPr b="0" i="0" sz="1400" u="none" cap="none" strike="noStrike">
              <a:solidFill>
                <a:srgbClr val="0C0C0C"/>
              </a:solidFill>
              <a:latin typeface="Calibri"/>
              <a:ea typeface="Calibri"/>
              <a:cs typeface="Calibri"/>
              <a:sym typeface="Calibri"/>
            </a:endParaRPr>
          </a:p>
        </p:txBody>
      </p:sp>
      <p:sp>
        <p:nvSpPr>
          <p:cNvPr id="467" name="Google Shape;467;p46"/>
          <p:cNvSpPr/>
          <p:nvPr/>
        </p:nvSpPr>
        <p:spPr>
          <a:xfrm>
            <a:off x="6372224" y="4007182"/>
            <a:ext cx="2088300" cy="270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Total destacado</a:t>
            </a:r>
            <a:endParaRPr b="0" i="0" sz="1600" u="none" cap="none" strike="noStrike">
              <a:solidFill>
                <a:schemeClr val="lt1"/>
              </a:solidFill>
              <a:latin typeface="Calibri"/>
              <a:ea typeface="Calibri"/>
              <a:cs typeface="Calibri"/>
              <a:sym typeface="Calibri"/>
            </a:endParaRPr>
          </a:p>
        </p:txBody>
      </p:sp>
      <p:pic>
        <p:nvPicPr>
          <p:cNvPr id="468" name="Google Shape;468;p46"/>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469" name="Google Shape;469;p46"/>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2  Ahora metemos una tabla (con cuidado)</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stacado visual">
  <p:cSld name="Destacado visual">
    <p:spTree>
      <p:nvGrpSpPr>
        <p:cNvPr id="470" name="Shape 470"/>
        <p:cNvGrpSpPr/>
        <p:nvPr/>
      </p:nvGrpSpPr>
      <p:grpSpPr>
        <a:xfrm>
          <a:off x="0" y="0"/>
          <a:ext cx="0" cy="0"/>
          <a:chOff x="0" y="0"/>
          <a:chExt cx="0" cy="0"/>
        </a:xfrm>
      </p:grpSpPr>
      <p:sp>
        <p:nvSpPr>
          <p:cNvPr id="471" name="Google Shape;471;p47"/>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472" name="Google Shape;472;p47"/>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pic>
        <p:nvPicPr>
          <p:cNvPr id="473" name="Google Shape;473;p47"/>
          <p:cNvPicPr preferRelativeResize="0"/>
          <p:nvPr/>
        </p:nvPicPr>
        <p:blipFill>
          <a:blip r:embed="rId2">
            <a:alphaModFix/>
          </a:blip>
          <a:stretch>
            <a:fillRect/>
          </a:stretch>
        </p:blipFill>
        <p:spPr>
          <a:xfrm>
            <a:off x="7956376" y="4870832"/>
            <a:ext cx="722442" cy="187835"/>
          </a:xfrm>
          <a:prstGeom prst="rect">
            <a:avLst/>
          </a:prstGeom>
          <a:noFill/>
          <a:ln>
            <a:noFill/>
          </a:ln>
        </p:spPr>
      </p:pic>
      <p:pic>
        <p:nvPicPr>
          <p:cNvPr id="474" name="Google Shape;474;p47"/>
          <p:cNvPicPr preferRelativeResize="0"/>
          <p:nvPr/>
        </p:nvPicPr>
        <p:blipFill>
          <a:blip r:embed="rId3">
            <a:alphaModFix/>
          </a:blip>
          <a:stretch>
            <a:fillRect/>
          </a:stretch>
        </p:blipFill>
        <p:spPr>
          <a:xfrm>
            <a:off x="2799178" y="1228168"/>
            <a:ext cx="6182172" cy="3921899"/>
          </a:xfrm>
          <a:prstGeom prst="rect">
            <a:avLst/>
          </a:prstGeom>
          <a:noFill/>
          <a:ln>
            <a:noFill/>
          </a:ln>
        </p:spPr>
      </p:pic>
      <p:sp>
        <p:nvSpPr>
          <p:cNvPr id="475" name="Google Shape;475;p47"/>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4  Esto es una diapositiva para romper un poco</a:t>
            </a:r>
            <a:endParaRPr b="0" i="0" sz="1800" u="none" cap="none" strike="noStrike">
              <a:solidFill>
                <a:srgbClr val="0C0C0C"/>
              </a:solidFill>
              <a:latin typeface="Calibri"/>
              <a:ea typeface="Calibri"/>
              <a:cs typeface="Calibri"/>
              <a:sym typeface="Calibri"/>
            </a:endParaRPr>
          </a:p>
        </p:txBody>
      </p:sp>
      <p:sp>
        <p:nvSpPr>
          <p:cNvPr id="476" name="Google Shape;476;p47"/>
          <p:cNvSpPr txBox="1"/>
          <p:nvPr/>
        </p:nvSpPr>
        <p:spPr>
          <a:xfrm>
            <a:off x="642938" y="843558"/>
            <a:ext cx="3425100" cy="2181300"/>
          </a:xfrm>
          <a:prstGeom prst="rect">
            <a:avLst/>
          </a:prstGeom>
          <a:noFill/>
          <a:ln>
            <a:noFill/>
          </a:ln>
        </p:spPr>
        <p:txBody>
          <a:bodyPr anchorCtr="0" anchor="t" bIns="0" lIns="0" spcFirstLastPara="1" rIns="0" wrap="square" tIns="45700">
            <a:noAutofit/>
          </a:bodyPr>
          <a:lstStyle/>
          <a:p>
            <a:pPr indent="0" lvl="0" marL="0" marR="0" rtl="0" algn="l">
              <a:spcBef>
                <a:spcPts val="0"/>
              </a:spcBef>
              <a:spcAft>
                <a:spcPts val="0"/>
              </a:spcAft>
              <a:buNone/>
            </a:pPr>
            <a:r>
              <a:rPr b="0" i="0" lang="es" sz="2000" u="none" cap="none" strike="noStrike">
                <a:solidFill>
                  <a:schemeClr val="dk1"/>
                </a:solidFill>
                <a:latin typeface="Calibri"/>
                <a:ea typeface="Calibri"/>
                <a:cs typeface="Calibri"/>
                <a:sym typeface="Calibri"/>
              </a:rPr>
              <a:t>4.1 </a:t>
            </a:r>
            <a:r>
              <a:rPr b="0" i="0" lang="es" sz="2000" u="none" cap="none" strike="noStrike">
                <a:solidFill>
                  <a:srgbClr val="FA4F10"/>
                </a:solidFill>
                <a:latin typeface="Calibri"/>
                <a:ea typeface="Calibri"/>
                <a:cs typeface="Calibri"/>
                <a:sym typeface="Calibri"/>
              </a:rPr>
              <a:t>De vez en cuando rompe el esquema</a:t>
            </a:r>
            <a:endParaRPr/>
          </a:p>
          <a:p>
            <a:pPr indent="0" lvl="0" marL="0" marR="0" rtl="0" algn="l">
              <a:spcBef>
                <a:spcPts val="0"/>
              </a:spcBef>
              <a:spcAft>
                <a:spcPts val="0"/>
              </a:spcAft>
              <a:buNone/>
            </a:pPr>
            <a:r>
              <a:t/>
            </a:r>
            <a:endParaRPr b="0" i="0" sz="14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Que sea siempre por una buena razón</a:t>
            </a:r>
            <a:endParaRPr/>
          </a:p>
          <a:p>
            <a:pPr indent="-285750" lvl="0" marL="285750" marR="0" rtl="0" algn="l">
              <a:lnSpc>
                <a:spcPct val="100000"/>
              </a:lnSpc>
              <a:spcBef>
                <a:spcPts val="1200"/>
              </a:spcBef>
              <a:spcAft>
                <a:spcPts val="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Elabora el contenido en especial en este tipo de diapositivas, no lo saques todo de Google</a:t>
            </a:r>
            <a:endParaRPr/>
          </a:p>
          <a:p>
            <a:pPr indent="-285750" lvl="0" marL="285750" marR="0" rtl="0" algn="l">
              <a:lnSpc>
                <a:spcPct val="100000"/>
              </a:lnSpc>
              <a:spcBef>
                <a:spcPts val="1200"/>
              </a:spcBef>
              <a:spcAft>
                <a:spcPts val="1200"/>
              </a:spcAft>
              <a:buClr>
                <a:srgbClr val="0D0D0D"/>
              </a:buClr>
              <a:buSzPts val="1600"/>
              <a:buFont typeface="Calibri"/>
              <a:buChar char="•"/>
            </a:pPr>
            <a:r>
              <a:rPr b="0" i="0" lang="es" sz="1600" u="none" cap="none" strike="noStrike">
                <a:solidFill>
                  <a:srgbClr val="0D0D0D"/>
                </a:solidFill>
                <a:latin typeface="Calibri"/>
                <a:ea typeface="Calibri"/>
                <a:cs typeface="Calibri"/>
                <a:sym typeface="Calibri"/>
              </a:rPr>
              <a:t>Es bueno cargar la web del cliente para hacer que se sientan parte de lo que les estás contando.</a:t>
            </a:r>
            <a:endParaRPr b="0" i="0" sz="1600" u="none" cap="none" strike="noStrike">
              <a:solidFill>
                <a:srgbClr val="0D0D0D"/>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stacado visual 2">
  <p:cSld name="Destacado visual 2">
    <p:spTree>
      <p:nvGrpSpPr>
        <p:cNvPr id="477" name="Shape 477"/>
        <p:cNvGrpSpPr/>
        <p:nvPr/>
      </p:nvGrpSpPr>
      <p:grpSpPr>
        <a:xfrm>
          <a:off x="0" y="0"/>
          <a:ext cx="0" cy="0"/>
          <a:chOff x="0" y="0"/>
          <a:chExt cx="0" cy="0"/>
        </a:xfrm>
      </p:grpSpPr>
      <p:sp>
        <p:nvSpPr>
          <p:cNvPr id="478" name="Google Shape;478;p48"/>
          <p:cNvSpPr/>
          <p:nvPr/>
        </p:nvSpPr>
        <p:spPr>
          <a:xfrm>
            <a:off x="0" y="-20538"/>
            <a:ext cx="9144000" cy="1815600"/>
          </a:xfrm>
          <a:prstGeom prst="rect">
            <a:avLst/>
          </a:prstGeom>
          <a:solidFill>
            <a:srgbClr val="FA4F10"/>
          </a:solidFill>
          <a:ln>
            <a:noFill/>
          </a:ln>
        </p:spPr>
        <p:txBody>
          <a:bodyPr anchorCtr="0" anchor="ctr" bIns="45700" lIns="648000" spcFirstLastPara="1" rIns="91425" wrap="square" tIns="45700">
            <a:noAutofit/>
          </a:bodyPr>
          <a:lstStyle/>
          <a:p>
            <a:pPr indent="0" lvl="0" marL="0" marR="0" rtl="0" algn="l">
              <a:spcBef>
                <a:spcPts val="0"/>
              </a:spcBef>
              <a:spcAft>
                <a:spcPts val="0"/>
              </a:spcAft>
              <a:buNone/>
            </a:pPr>
            <a:r>
              <a:t/>
            </a:r>
            <a:endParaRPr b="0" i="0" sz="2400" u="none" cap="none" strike="noStrike">
              <a:solidFill>
                <a:schemeClr val="lt1"/>
              </a:solidFill>
              <a:latin typeface="Calibri"/>
              <a:ea typeface="Calibri"/>
              <a:cs typeface="Calibri"/>
              <a:sym typeface="Calibri"/>
            </a:endParaRPr>
          </a:p>
        </p:txBody>
      </p:sp>
      <p:sp>
        <p:nvSpPr>
          <p:cNvPr id="479" name="Google Shape;479;p48"/>
          <p:cNvSpPr txBox="1"/>
          <p:nvPr/>
        </p:nvSpPr>
        <p:spPr>
          <a:xfrm>
            <a:off x="676200" y="2031690"/>
            <a:ext cx="4471800" cy="2484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1" lang="es" sz="1800" u="none" cap="none" strike="noStrike">
                <a:solidFill>
                  <a:srgbClr val="3F3F3F"/>
                </a:solidFill>
                <a:latin typeface="Calibri"/>
                <a:ea typeface="Calibri"/>
                <a:cs typeface="Calibri"/>
                <a:sym typeface="Calibri"/>
              </a:rPr>
              <a:t>En un momento clave de nuestra presentación, tienes que grabar una idea en la mente de tu audiencia.</a:t>
            </a:r>
            <a:endParaRPr/>
          </a:p>
          <a:p>
            <a:pPr indent="0" lvl="0" marL="0" marR="0" rtl="0" algn="l">
              <a:spcBef>
                <a:spcPts val="0"/>
              </a:spcBef>
              <a:spcAft>
                <a:spcPts val="0"/>
              </a:spcAft>
              <a:buNone/>
            </a:pPr>
            <a:r>
              <a:t/>
            </a:r>
            <a:endParaRPr b="0" i="1" sz="18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1" i="0" lang="es" sz="1800" u="none" cap="none" strike="noStrike">
                <a:solidFill>
                  <a:srgbClr val="3F3F3F"/>
                </a:solidFill>
                <a:latin typeface="Calibri"/>
                <a:ea typeface="Calibri"/>
                <a:cs typeface="Calibri"/>
                <a:sym typeface="Calibri"/>
              </a:rPr>
              <a:t>No vas a encontrar estas fotos a la primera, </a:t>
            </a:r>
            <a:r>
              <a:rPr b="0" i="0" lang="es" sz="1600" u="none" cap="none" strike="noStrike">
                <a:solidFill>
                  <a:srgbClr val="3F3F3F"/>
                </a:solidFill>
                <a:latin typeface="Calibri"/>
                <a:ea typeface="Calibri"/>
                <a:cs typeface="Calibri"/>
                <a:sym typeface="Calibri"/>
              </a:rPr>
              <a:t>así que tómate tiempo para buscar y preparar estas diapositivas.</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b="0" i="0" sz="16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rPr b="0" i="0" lang="es" sz="1600" u="none" cap="none" strike="noStrike">
                <a:solidFill>
                  <a:srgbClr val="3F3F3F"/>
                </a:solidFill>
                <a:latin typeface="Calibri"/>
                <a:ea typeface="Calibri"/>
                <a:cs typeface="Calibri"/>
                <a:sym typeface="Calibri"/>
              </a:rPr>
              <a:t>En esta tuvimos que borrar la marca de agua de la foto, recortar el fondo y colocar sobre el resultado el imagotipo para transmitir el mensaje.</a:t>
            </a:r>
            <a:endParaRPr/>
          </a:p>
        </p:txBody>
      </p:sp>
      <p:sp>
        <p:nvSpPr>
          <p:cNvPr id="480" name="Google Shape;480;p48"/>
          <p:cNvSpPr/>
          <p:nvPr/>
        </p:nvSpPr>
        <p:spPr>
          <a:xfrm>
            <a:off x="653125" y="1059582"/>
            <a:ext cx="4566900" cy="581400"/>
          </a:xfrm>
          <a:prstGeom prst="rect">
            <a:avLst/>
          </a:prstGeom>
          <a:noFill/>
          <a:ln>
            <a:noFill/>
          </a:ln>
        </p:spPr>
        <p:txBody>
          <a:bodyPr anchorCtr="0" anchor="t" bIns="45700" lIns="91425" spcFirstLastPara="1" rIns="91425" wrap="square" tIns="45700">
            <a:noAutofit/>
          </a:bodyPr>
          <a:lstStyle/>
          <a:p>
            <a:pPr indent="0" lvl="0" marL="0" marR="0" rtl="0" algn="l">
              <a:lnSpc>
                <a:spcPct val="75000"/>
              </a:lnSpc>
              <a:spcBef>
                <a:spcPts val="0"/>
              </a:spcBef>
              <a:spcAft>
                <a:spcPts val="0"/>
              </a:spcAft>
              <a:buNone/>
            </a:pPr>
            <a:r>
              <a:rPr b="1" i="1" lang="es" sz="8800" u="none" cap="none" strike="noStrike">
                <a:solidFill>
                  <a:schemeClr val="lt1"/>
                </a:solidFill>
                <a:latin typeface="Calibri"/>
                <a:ea typeface="Calibri"/>
                <a:cs typeface="Calibri"/>
                <a:sym typeface="Calibri"/>
              </a:rPr>
              <a:t>impacto</a:t>
            </a:r>
            <a:endParaRPr b="0" i="1" sz="8800" u="none" cap="none" strike="noStrike">
              <a:solidFill>
                <a:schemeClr val="lt1"/>
              </a:solidFill>
              <a:latin typeface="Calibri"/>
              <a:ea typeface="Calibri"/>
              <a:cs typeface="Calibri"/>
              <a:sym typeface="Calibri"/>
            </a:endParaRPr>
          </a:p>
        </p:txBody>
      </p:sp>
      <p:sp>
        <p:nvSpPr>
          <p:cNvPr id="481" name="Google Shape;481;p48"/>
          <p:cNvSpPr/>
          <p:nvPr/>
        </p:nvSpPr>
        <p:spPr>
          <a:xfrm>
            <a:off x="683568" y="195486"/>
            <a:ext cx="4536600" cy="6231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2400" u="none" cap="none" strike="noStrike">
                <a:solidFill>
                  <a:schemeClr val="lt1"/>
                </a:solidFill>
                <a:latin typeface="Calibri"/>
                <a:ea typeface="Calibri"/>
                <a:cs typeface="Calibri"/>
                <a:sym typeface="Calibri"/>
              </a:rPr>
              <a:t>Aquí tenéis un ejemplo</a:t>
            </a:r>
            <a:endParaRPr/>
          </a:p>
          <a:p>
            <a:pPr indent="0" lvl="0" marL="0" marR="0" rtl="0" algn="l">
              <a:spcBef>
                <a:spcPts val="0"/>
              </a:spcBef>
              <a:spcAft>
                <a:spcPts val="0"/>
              </a:spcAft>
              <a:buNone/>
            </a:pPr>
            <a:r>
              <a:rPr b="1" i="0" lang="es" sz="2400" u="none" cap="none" strike="noStrike">
                <a:solidFill>
                  <a:schemeClr val="lt1"/>
                </a:solidFill>
                <a:latin typeface="Calibri"/>
                <a:ea typeface="Calibri"/>
                <a:cs typeface="Calibri"/>
                <a:sym typeface="Calibri"/>
              </a:rPr>
              <a:t>        de diapositiva de alto</a:t>
            </a:r>
            <a:endParaRPr/>
          </a:p>
        </p:txBody>
      </p:sp>
      <p:sp>
        <p:nvSpPr>
          <p:cNvPr id="482" name="Google Shape;482;p48"/>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cxnSp>
        <p:nvCxnSpPr>
          <p:cNvPr id="483" name="Google Shape;483;p48"/>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pic>
        <p:nvPicPr>
          <p:cNvPr id="484" name="Google Shape;484;p48"/>
          <p:cNvPicPr preferRelativeResize="0"/>
          <p:nvPr/>
        </p:nvPicPr>
        <p:blipFill>
          <a:blip r:embed="rId2">
            <a:alphaModFix/>
          </a:blip>
          <a:stretch>
            <a:fillRect/>
          </a:stretch>
        </p:blipFill>
        <p:spPr>
          <a:xfrm>
            <a:off x="7956376" y="4870832"/>
            <a:ext cx="722442" cy="187835"/>
          </a:xfrm>
          <a:prstGeom prst="rect">
            <a:avLst/>
          </a:prstGeom>
          <a:noFill/>
          <a:ln>
            <a:noFill/>
          </a:ln>
        </p:spPr>
      </p:pic>
      <p:pic>
        <p:nvPicPr>
          <p:cNvPr id="485" name="Google Shape;485;p48"/>
          <p:cNvPicPr preferRelativeResize="0"/>
          <p:nvPr/>
        </p:nvPicPr>
        <p:blipFill>
          <a:blip r:embed="rId3">
            <a:alphaModFix/>
          </a:blip>
          <a:stretch>
            <a:fillRect/>
          </a:stretch>
        </p:blipFill>
        <p:spPr>
          <a:xfrm>
            <a:off x="5076056" y="170516"/>
            <a:ext cx="3050215" cy="4972983"/>
          </a:xfrm>
          <a:prstGeom prst="rect">
            <a:avLst/>
          </a:prstGeom>
          <a:noFill/>
          <a:ln>
            <a:noFill/>
          </a:ln>
        </p:spPr>
      </p:pic>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lide espefícifo (datos)">
  <p:cSld name="Slide espefícifo (datos)">
    <p:spTree>
      <p:nvGrpSpPr>
        <p:cNvPr id="486" name="Shape 486"/>
        <p:cNvGrpSpPr/>
        <p:nvPr/>
      </p:nvGrpSpPr>
      <p:grpSpPr>
        <a:xfrm>
          <a:off x="0" y="0"/>
          <a:ext cx="0" cy="0"/>
          <a:chOff x="0" y="0"/>
          <a:chExt cx="0" cy="0"/>
        </a:xfrm>
      </p:grpSpPr>
      <p:sp>
        <p:nvSpPr>
          <p:cNvPr id="487" name="Google Shape;487;p49"/>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488" name="Google Shape;488;p49"/>
          <p:cNvPicPr preferRelativeResize="0"/>
          <p:nvPr/>
        </p:nvPicPr>
        <p:blipFill>
          <a:blip r:embed="rId2">
            <a:alphaModFix/>
          </a:blip>
          <a:stretch>
            <a:fillRect/>
          </a:stretch>
        </p:blipFill>
        <p:spPr>
          <a:xfrm>
            <a:off x="7956376" y="4870832"/>
            <a:ext cx="722442" cy="187835"/>
          </a:xfrm>
          <a:prstGeom prst="rect">
            <a:avLst/>
          </a:prstGeom>
          <a:noFill/>
          <a:ln>
            <a:noFill/>
          </a:ln>
        </p:spPr>
      </p:pic>
      <p:pic>
        <p:nvPicPr>
          <p:cNvPr id="489" name="Google Shape;489;p49"/>
          <p:cNvPicPr preferRelativeResize="0"/>
          <p:nvPr/>
        </p:nvPicPr>
        <p:blipFill>
          <a:blip r:embed="rId3">
            <a:alphaModFix/>
          </a:blip>
          <a:stretch>
            <a:fillRect/>
          </a:stretch>
        </p:blipFill>
        <p:spPr>
          <a:xfrm>
            <a:off x="0" y="2308864"/>
            <a:ext cx="9144000" cy="2525343"/>
          </a:xfrm>
          <a:prstGeom prst="rect">
            <a:avLst/>
          </a:prstGeom>
          <a:noFill/>
          <a:ln>
            <a:noFill/>
          </a:ln>
        </p:spPr>
      </p:pic>
      <p:sp>
        <p:nvSpPr>
          <p:cNvPr id="490" name="Google Shape;490;p49"/>
          <p:cNvSpPr/>
          <p:nvPr/>
        </p:nvSpPr>
        <p:spPr>
          <a:xfrm>
            <a:off x="638493" y="1666033"/>
            <a:ext cx="2663700" cy="946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4400" u="none" cap="none" strike="noStrike">
                <a:solidFill>
                  <a:srgbClr val="FA4F10"/>
                </a:solidFill>
                <a:latin typeface="Calibri"/>
                <a:ea typeface="Calibri"/>
                <a:cs typeface="Calibri"/>
                <a:sym typeface="Calibri"/>
              </a:rPr>
              <a:t>26%</a:t>
            </a:r>
            <a:endParaRPr b="1" i="0" sz="4400" u="none" cap="none" strike="noStrike">
              <a:solidFill>
                <a:srgbClr val="FA4F10"/>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chemeClr val="dk1"/>
                </a:solidFill>
                <a:latin typeface="Calibri"/>
                <a:ea typeface="Calibri"/>
                <a:cs typeface="Calibri"/>
                <a:sym typeface="Calibri"/>
              </a:rPr>
              <a:t>De los usuarios de internet sólo acceden por móvil</a:t>
            </a:r>
            <a:endParaRPr b="0" i="0" sz="1600" u="none" cap="none" strike="noStrike">
              <a:solidFill>
                <a:schemeClr val="dk1"/>
              </a:solidFill>
              <a:latin typeface="Calibri"/>
              <a:ea typeface="Calibri"/>
              <a:cs typeface="Calibri"/>
              <a:sym typeface="Calibri"/>
            </a:endParaRPr>
          </a:p>
        </p:txBody>
      </p:sp>
      <p:sp>
        <p:nvSpPr>
          <p:cNvPr id="491" name="Google Shape;491;p49"/>
          <p:cNvSpPr/>
          <p:nvPr/>
        </p:nvSpPr>
        <p:spPr>
          <a:xfrm>
            <a:off x="3636565" y="1666422"/>
            <a:ext cx="2087700" cy="900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4400" u="none" cap="none" strike="noStrike">
                <a:solidFill>
                  <a:srgbClr val="FA4F10"/>
                </a:solidFill>
                <a:latin typeface="Calibri"/>
                <a:ea typeface="Calibri"/>
                <a:cs typeface="Calibri"/>
                <a:sym typeface="Calibri"/>
              </a:rPr>
              <a:t>14%</a:t>
            </a:r>
            <a:endParaRPr b="1" i="0" sz="4400" u="none" cap="none" strike="noStrike">
              <a:solidFill>
                <a:srgbClr val="FA4F10"/>
              </a:solidFill>
              <a:latin typeface="Calibri"/>
              <a:ea typeface="Calibri"/>
              <a:cs typeface="Calibri"/>
              <a:sym typeface="Calibri"/>
            </a:endParaRPr>
          </a:p>
          <a:p>
            <a:pPr indent="0" lvl="0" marL="0" marR="0" rtl="0" algn="l">
              <a:spcBef>
                <a:spcPts val="0"/>
              </a:spcBef>
              <a:spcAft>
                <a:spcPts val="0"/>
              </a:spcAft>
              <a:buNone/>
            </a:pPr>
            <a:r>
              <a:rPr b="1" i="0" lang="es" sz="1400" u="none" cap="none" strike="noStrike">
                <a:solidFill>
                  <a:schemeClr val="dk1"/>
                </a:solidFill>
                <a:latin typeface="Calibri"/>
                <a:ea typeface="Calibri"/>
                <a:cs typeface="Calibri"/>
                <a:sym typeface="Calibri"/>
              </a:rPr>
              <a:t>De las visitas será desde un móvil </a:t>
            </a:r>
            <a:r>
              <a:rPr b="0" i="0" lang="es" sz="1400" u="none" cap="none" strike="noStrike">
                <a:solidFill>
                  <a:schemeClr val="dk1"/>
                </a:solidFill>
                <a:latin typeface="Calibri"/>
                <a:ea typeface="Calibri"/>
                <a:cs typeface="Calibri"/>
                <a:sym typeface="Calibri"/>
              </a:rPr>
              <a:t>(ya en 2013)</a:t>
            </a:r>
            <a:endParaRPr b="0" i="0" sz="1400" u="none" cap="none" strike="noStrike">
              <a:solidFill>
                <a:schemeClr val="dk1"/>
              </a:solidFill>
              <a:latin typeface="Calibri"/>
              <a:ea typeface="Calibri"/>
              <a:cs typeface="Calibri"/>
              <a:sym typeface="Calibri"/>
            </a:endParaRPr>
          </a:p>
        </p:txBody>
      </p:sp>
      <p:sp>
        <p:nvSpPr>
          <p:cNvPr id="492" name="Google Shape;492;p49"/>
          <p:cNvSpPr/>
          <p:nvPr/>
        </p:nvSpPr>
        <p:spPr>
          <a:xfrm>
            <a:off x="6084888" y="1510356"/>
            <a:ext cx="2384700" cy="147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5800" u="none" cap="none" strike="noStrike">
                <a:solidFill>
                  <a:srgbClr val="FA4F10"/>
                </a:solidFill>
                <a:latin typeface="Calibri"/>
                <a:ea typeface="Calibri"/>
                <a:cs typeface="Calibri"/>
                <a:sym typeface="Calibri"/>
              </a:rPr>
              <a:t>x</a:t>
            </a:r>
            <a:r>
              <a:rPr b="1" i="0" lang="es" sz="4400" u="none" cap="none" strike="noStrike">
                <a:solidFill>
                  <a:srgbClr val="FA4F10"/>
                </a:solidFill>
                <a:latin typeface="Calibri"/>
                <a:ea typeface="Calibri"/>
                <a:cs typeface="Calibri"/>
                <a:sym typeface="Calibri"/>
              </a:rPr>
              <a:t>2</a:t>
            </a:r>
            <a:endParaRPr b="1" i="0" sz="4400" u="none" cap="none" strike="noStrike">
              <a:solidFill>
                <a:srgbClr val="FA4F10"/>
              </a:solidFill>
              <a:latin typeface="Calibri"/>
              <a:ea typeface="Calibri"/>
              <a:cs typeface="Calibri"/>
              <a:sym typeface="Calibri"/>
            </a:endParaRPr>
          </a:p>
          <a:p>
            <a:pPr indent="0" lvl="0" marL="0" marR="0" rtl="0" algn="l">
              <a:spcBef>
                <a:spcPts val="0"/>
              </a:spcBef>
              <a:spcAft>
                <a:spcPts val="0"/>
              </a:spcAft>
              <a:buNone/>
            </a:pPr>
            <a:r>
              <a:rPr b="1" i="0" lang="es" sz="1600" u="none" cap="none" strike="noStrike">
                <a:solidFill>
                  <a:schemeClr val="dk1"/>
                </a:solidFill>
                <a:latin typeface="Calibri"/>
                <a:ea typeface="Calibri"/>
                <a:cs typeface="Calibri"/>
                <a:sym typeface="Calibri"/>
              </a:rPr>
              <a:t>Los usuarios de Internet en el móvil se han duplicado cada año desde 2009</a:t>
            </a:r>
            <a:endParaRPr b="0" i="0" sz="1600" u="none" cap="none" strike="noStrike">
              <a:solidFill>
                <a:schemeClr val="dk1"/>
              </a:solidFill>
              <a:latin typeface="Calibri"/>
              <a:ea typeface="Calibri"/>
              <a:cs typeface="Calibri"/>
              <a:sym typeface="Calibri"/>
            </a:endParaRPr>
          </a:p>
        </p:txBody>
      </p:sp>
      <p:sp>
        <p:nvSpPr>
          <p:cNvPr id="493" name="Google Shape;493;p49"/>
          <p:cNvSpPr txBox="1"/>
          <p:nvPr/>
        </p:nvSpPr>
        <p:spPr>
          <a:xfrm>
            <a:off x="642938" y="1037800"/>
            <a:ext cx="7858200" cy="404100"/>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1600" u="none" cap="none" strike="noStrike">
                <a:solidFill>
                  <a:srgbClr val="000000"/>
                </a:solidFill>
                <a:latin typeface="Calibri"/>
                <a:ea typeface="Calibri"/>
                <a:cs typeface="Calibri"/>
                <a:sym typeface="Calibri"/>
              </a:rPr>
              <a:t>Los slides específicos no son una oportunidad para el desorden, fíjate por ejemplo que aun en una diapositiva tan peculiar se respeta la alineación.</a:t>
            </a:r>
            <a:endParaRPr b="0" i="0" sz="1600" u="none" cap="none" strike="noStrike">
              <a:solidFill>
                <a:srgbClr val="000000"/>
              </a:solidFill>
              <a:latin typeface="Calibri"/>
              <a:ea typeface="Calibri"/>
              <a:cs typeface="Calibri"/>
              <a:sym typeface="Calibri"/>
            </a:endParaRPr>
          </a:p>
        </p:txBody>
      </p:sp>
      <p:cxnSp>
        <p:nvCxnSpPr>
          <p:cNvPr id="494" name="Google Shape;494;p49"/>
          <p:cNvCxnSpPr/>
          <p:nvPr/>
        </p:nvCxnSpPr>
        <p:spPr>
          <a:xfrm>
            <a:off x="649660" y="593998"/>
            <a:ext cx="0" cy="4062300"/>
          </a:xfrm>
          <a:prstGeom prst="straightConnector1">
            <a:avLst/>
          </a:prstGeom>
          <a:noFill/>
          <a:ln cap="flat" cmpd="sng" w="19050">
            <a:solidFill>
              <a:srgbClr val="4A7DBB"/>
            </a:solidFill>
            <a:prstDash val="dash"/>
            <a:round/>
            <a:headEnd len="sm" w="sm" type="none"/>
            <a:tailEnd len="sm" w="sm" type="none"/>
          </a:ln>
        </p:spPr>
      </p:cxnSp>
      <p:cxnSp>
        <p:nvCxnSpPr>
          <p:cNvPr id="495" name="Google Shape;495;p49"/>
          <p:cNvCxnSpPr/>
          <p:nvPr/>
        </p:nvCxnSpPr>
        <p:spPr>
          <a:xfrm>
            <a:off x="8488735" y="593998"/>
            <a:ext cx="0" cy="4062300"/>
          </a:xfrm>
          <a:prstGeom prst="straightConnector1">
            <a:avLst/>
          </a:prstGeom>
          <a:noFill/>
          <a:ln cap="flat" cmpd="sng" w="19050">
            <a:solidFill>
              <a:srgbClr val="4A7DBB"/>
            </a:solidFill>
            <a:prstDash val="dash"/>
            <a:round/>
            <a:headEnd len="sm" w="sm" type="none"/>
            <a:tailEnd len="sm" w="sm" type="none"/>
          </a:ln>
        </p:spPr>
      </p:cxnSp>
      <p:sp>
        <p:nvSpPr>
          <p:cNvPr id="496" name="Google Shape;496;p49"/>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4  Y un layout algo diferente porque viene bien cambiar</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_Slide espefícifo (datos)">
  <p:cSld name="1_Slide espefícifo (datos)">
    <p:spTree>
      <p:nvGrpSpPr>
        <p:cNvPr id="497" name="Shape 497"/>
        <p:cNvGrpSpPr/>
        <p:nvPr/>
      </p:nvGrpSpPr>
      <p:grpSpPr>
        <a:xfrm>
          <a:off x="0" y="0"/>
          <a:ext cx="0" cy="0"/>
          <a:chOff x="0" y="0"/>
          <a:chExt cx="0" cy="0"/>
        </a:xfrm>
      </p:grpSpPr>
      <p:sp>
        <p:nvSpPr>
          <p:cNvPr id="498" name="Google Shape;498;p50"/>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5  Algunos destacados visuales</a:t>
            </a:r>
            <a:endParaRPr b="0" i="0" sz="1800" u="none" cap="none" strike="noStrike">
              <a:solidFill>
                <a:srgbClr val="0C0C0C"/>
              </a:solidFill>
              <a:latin typeface="Calibri"/>
              <a:ea typeface="Calibri"/>
              <a:cs typeface="Calibri"/>
              <a:sym typeface="Calibri"/>
            </a:endParaRPr>
          </a:p>
        </p:txBody>
      </p:sp>
      <p:sp>
        <p:nvSpPr>
          <p:cNvPr id="499" name="Google Shape;499;p50"/>
          <p:cNvSpPr/>
          <p:nvPr/>
        </p:nvSpPr>
        <p:spPr>
          <a:xfrm flipH="1">
            <a:off x="4949592" y="3943290"/>
            <a:ext cx="3496200" cy="485100"/>
          </a:xfrm>
          <a:prstGeom prst="rect">
            <a:avLst/>
          </a:prstGeom>
          <a:no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 Esto es un pie aclaratorio al destacado; puede tener más de una línea, pero más de dos es una locura</a:t>
            </a:r>
            <a:endParaRPr b="0" i="0" sz="1100" u="none" cap="none" strike="noStrike">
              <a:solidFill>
                <a:srgbClr val="7F7F7F"/>
              </a:solidFill>
              <a:latin typeface="Calibri"/>
              <a:ea typeface="Calibri"/>
              <a:cs typeface="Calibri"/>
              <a:sym typeface="Calibri"/>
            </a:endParaRPr>
          </a:p>
        </p:txBody>
      </p:sp>
      <p:sp>
        <p:nvSpPr>
          <p:cNvPr id="500" name="Google Shape;500;p50"/>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501" name="Google Shape;501;p50"/>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502" name="Google Shape;502;p50"/>
          <p:cNvSpPr txBox="1"/>
          <p:nvPr/>
        </p:nvSpPr>
        <p:spPr>
          <a:xfrm>
            <a:off x="5086636" y="2509274"/>
            <a:ext cx="3168300" cy="1177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i="0" lang="es" sz="1600" u="none" cap="none" strike="noStrike">
                <a:solidFill>
                  <a:schemeClr val="dk1"/>
                </a:solidFill>
                <a:latin typeface="Calibri"/>
                <a:ea typeface="Calibri"/>
                <a:cs typeface="Calibri"/>
                <a:sym typeface="Calibri"/>
              </a:rPr>
              <a:t>Podeis usar negrita si queréis destacar algo.  </a:t>
            </a:r>
            <a:r>
              <a:rPr b="0" i="0" lang="es" sz="1600" u="none" cap="none" strike="noStrike">
                <a:solidFill>
                  <a:schemeClr val="dk1"/>
                </a:solidFill>
                <a:latin typeface="Calibri"/>
                <a:ea typeface="Calibri"/>
                <a:cs typeface="Calibri"/>
                <a:sym typeface="Calibri"/>
              </a:rPr>
              <a:t>Si metéis una imagen en la zona superior utilizad todo el ancho como veis aquí. Mejor eso que dejar espacio en blanco a ambos lados.</a:t>
            </a:r>
            <a:endParaRPr b="1" i="0" sz="1600" u="none" cap="none" strike="noStrike">
              <a:solidFill>
                <a:schemeClr val="dk1"/>
              </a:solidFill>
              <a:latin typeface="Calibri"/>
              <a:ea typeface="Calibri"/>
              <a:cs typeface="Calibri"/>
              <a:sym typeface="Calibri"/>
            </a:endParaRPr>
          </a:p>
        </p:txBody>
      </p:sp>
      <p:pic>
        <p:nvPicPr>
          <p:cNvPr id="503" name="Google Shape;503;p50"/>
          <p:cNvPicPr preferRelativeResize="0"/>
          <p:nvPr/>
        </p:nvPicPr>
        <p:blipFill>
          <a:blip r:embed="rId3">
            <a:alphaModFix/>
          </a:blip>
          <a:stretch>
            <a:fillRect/>
          </a:stretch>
        </p:blipFill>
        <p:spPr>
          <a:xfrm>
            <a:off x="4933828" y="1618253"/>
            <a:ext cx="2618664" cy="742506"/>
          </a:xfrm>
          <a:prstGeom prst="rect">
            <a:avLst/>
          </a:prstGeom>
          <a:noFill/>
          <a:ln>
            <a:noFill/>
          </a:ln>
        </p:spPr>
      </p:pic>
      <p:pic>
        <p:nvPicPr>
          <p:cNvPr id="504" name="Google Shape;504;p50"/>
          <p:cNvPicPr preferRelativeResize="0"/>
          <p:nvPr/>
        </p:nvPicPr>
        <p:blipFill>
          <a:blip r:embed="rId4">
            <a:alphaModFix/>
          </a:blip>
          <a:stretch>
            <a:fillRect/>
          </a:stretch>
        </p:blipFill>
        <p:spPr>
          <a:xfrm>
            <a:off x="3140190" y="1820698"/>
            <a:ext cx="590364" cy="590364"/>
          </a:xfrm>
          <a:prstGeom prst="rect">
            <a:avLst/>
          </a:prstGeom>
          <a:noFill/>
          <a:ln>
            <a:noFill/>
          </a:ln>
        </p:spPr>
      </p:pic>
      <p:cxnSp>
        <p:nvCxnSpPr>
          <p:cNvPr id="505" name="Google Shape;505;p50"/>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506" name="Google Shape;506;p50"/>
          <p:cNvSpPr/>
          <p:nvPr/>
        </p:nvSpPr>
        <p:spPr>
          <a:xfrm>
            <a:off x="679043" y="1275606"/>
            <a:ext cx="3492600" cy="405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Ejemplo de otro destacado visual</a:t>
            </a:r>
            <a:endParaRPr b="0" i="0" sz="1600" u="none" cap="none" strike="noStrike">
              <a:solidFill>
                <a:schemeClr val="lt1"/>
              </a:solidFill>
              <a:latin typeface="Calibri"/>
              <a:ea typeface="Calibri"/>
              <a:cs typeface="Calibri"/>
              <a:sym typeface="Calibri"/>
            </a:endParaRPr>
          </a:p>
        </p:txBody>
      </p:sp>
      <p:sp>
        <p:nvSpPr>
          <p:cNvPr id="507" name="Google Shape;507;p50"/>
          <p:cNvSpPr/>
          <p:nvPr/>
        </p:nvSpPr>
        <p:spPr>
          <a:xfrm>
            <a:off x="819331" y="1717667"/>
            <a:ext cx="2131800" cy="807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Calibri"/>
              <a:buNone/>
            </a:pPr>
            <a:r>
              <a:rPr b="0" i="0" lang="es" sz="1600" u="none" cap="none" strike="noStrike">
                <a:solidFill>
                  <a:srgbClr val="000000"/>
                </a:solidFill>
                <a:latin typeface="Calibri"/>
                <a:ea typeface="Calibri"/>
                <a:cs typeface="Calibri"/>
                <a:sym typeface="Calibri"/>
              </a:rPr>
              <a:t>Un destacado con un icono a la derecha. Puede no tenerlo y funcionar también.</a:t>
            </a:r>
            <a:endParaRPr/>
          </a:p>
        </p:txBody>
      </p:sp>
      <p:sp>
        <p:nvSpPr>
          <p:cNvPr id="508" name="Google Shape;508;p50"/>
          <p:cNvSpPr/>
          <p:nvPr/>
        </p:nvSpPr>
        <p:spPr>
          <a:xfrm>
            <a:off x="819331" y="2625756"/>
            <a:ext cx="3212100" cy="11772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Font typeface="Calibri"/>
              <a:buNone/>
            </a:pPr>
            <a:r>
              <a:rPr b="0" i="0" lang="es" sz="1600" u="none" cap="none" strike="noStrike">
                <a:solidFill>
                  <a:srgbClr val="000000"/>
                </a:solidFill>
                <a:latin typeface="Calibri"/>
                <a:ea typeface="Calibri"/>
                <a:cs typeface="Calibri"/>
                <a:sym typeface="Calibri"/>
              </a:rPr>
              <a:t>Fijaos en los espacios que dejamos con la imagen. </a:t>
            </a:r>
            <a:r>
              <a:rPr b="1" i="0" lang="es" sz="1600" u="none" cap="none" strike="noStrike">
                <a:solidFill>
                  <a:srgbClr val="000000"/>
                </a:solidFill>
                <a:latin typeface="Calibri"/>
                <a:ea typeface="Calibri"/>
                <a:cs typeface="Calibri"/>
                <a:sym typeface="Calibri"/>
              </a:rPr>
              <a:t>No sirve de nada pegar más el texto</a:t>
            </a:r>
            <a:r>
              <a:rPr b="0" i="0" lang="es" sz="1600" u="none" cap="none" strike="noStrike">
                <a:solidFill>
                  <a:srgbClr val="000000"/>
                </a:solidFill>
                <a:latin typeface="Calibri"/>
                <a:ea typeface="Calibri"/>
                <a:cs typeface="Calibri"/>
                <a:sym typeface="Calibri"/>
              </a:rPr>
              <a:t> porque para lo que sirve es para que no comprendamos ni el texto ni la imagen que hemos asociado</a:t>
            </a:r>
            <a:endParaRPr/>
          </a:p>
        </p:txBody>
      </p:sp>
      <p:sp>
        <p:nvSpPr>
          <p:cNvPr id="509" name="Google Shape;509;p50"/>
          <p:cNvSpPr/>
          <p:nvPr/>
        </p:nvSpPr>
        <p:spPr>
          <a:xfrm>
            <a:off x="4931718" y="1275606"/>
            <a:ext cx="3492600" cy="405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Y otro más, pero con un gráfico arriba</a:t>
            </a:r>
            <a:endParaRPr b="0" i="0" sz="1600" u="none" cap="none" strike="noStrike">
              <a:solidFill>
                <a:schemeClr val="lt1"/>
              </a:solidFill>
              <a:latin typeface="Calibri"/>
              <a:ea typeface="Calibri"/>
              <a:cs typeface="Calibri"/>
              <a:sym typeface="Calibri"/>
            </a:endParaRPr>
          </a:p>
        </p:txBody>
      </p:sp>
      <p:sp>
        <p:nvSpPr>
          <p:cNvPr id="510" name="Google Shape;510;p50"/>
          <p:cNvSpPr/>
          <p:nvPr/>
        </p:nvSpPr>
        <p:spPr>
          <a:xfrm>
            <a:off x="6372200" y="-1"/>
            <a:ext cx="2771700" cy="932700"/>
          </a:xfrm>
          <a:prstGeom prst="rect">
            <a:avLst/>
          </a:prstGeom>
          <a:solidFill>
            <a:schemeClr val="lt1"/>
          </a:solidFill>
          <a:ln>
            <a:noFill/>
          </a:ln>
        </p:spPr>
        <p:txBody>
          <a:bodyPr anchorCtr="0" anchor="ctr" bIns="45700" lIns="648000" spcFirstLastPara="1" rIns="91425" wrap="square" tIns="45700">
            <a:noAutofit/>
          </a:bodyPr>
          <a:lstStyle/>
          <a:p>
            <a:pPr indent="0" lvl="0" marL="0" marR="0" rtl="0" algn="l">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pic>
        <p:nvPicPr>
          <p:cNvPr id="511" name="Google Shape;511;p50"/>
          <p:cNvPicPr preferRelativeResize="0"/>
          <p:nvPr/>
        </p:nvPicPr>
        <p:blipFill>
          <a:blip r:embed="rId5">
            <a:alphaModFix/>
          </a:blip>
          <a:stretch>
            <a:fillRect/>
          </a:stretch>
        </p:blipFill>
        <p:spPr>
          <a:xfrm>
            <a:off x="6625879" y="244091"/>
            <a:ext cx="653473" cy="653473"/>
          </a:xfrm>
          <a:prstGeom prst="rect">
            <a:avLst/>
          </a:prstGeom>
          <a:noFill/>
          <a:ln>
            <a:noFill/>
          </a:ln>
        </p:spPr>
      </p:pic>
      <p:pic>
        <p:nvPicPr>
          <p:cNvPr id="512" name="Google Shape;512;p50"/>
          <p:cNvPicPr preferRelativeResize="0"/>
          <p:nvPr/>
        </p:nvPicPr>
        <p:blipFill>
          <a:blip r:embed="rId6">
            <a:alphaModFix/>
          </a:blip>
          <a:stretch>
            <a:fillRect/>
          </a:stretch>
        </p:blipFill>
        <p:spPr>
          <a:xfrm>
            <a:off x="7759817" y="230755"/>
            <a:ext cx="471455" cy="666809"/>
          </a:xfrm>
          <a:prstGeom prst="rect">
            <a:avLst/>
          </a:prstGeom>
          <a:noFill/>
          <a:ln>
            <a:noFill/>
          </a:ln>
        </p:spPr>
      </p:pic>
      <p:sp>
        <p:nvSpPr>
          <p:cNvPr id="513" name="Google Shape;513;p50"/>
          <p:cNvSpPr/>
          <p:nvPr/>
        </p:nvSpPr>
        <p:spPr>
          <a:xfrm>
            <a:off x="9468544" y="107977"/>
            <a:ext cx="3312300" cy="11676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Estos destacados de la zona superior derecha necesitan que además cambiemos el fondo de la cabecera. </a:t>
            </a:r>
            <a:endParaRPr/>
          </a:p>
          <a:p>
            <a:pPr indent="0" lvl="0" marL="0" marR="0" rtl="0" algn="l">
              <a:lnSpc>
                <a:spcPct val="110000"/>
              </a:lnSpc>
              <a:spcBef>
                <a:spcPts val="0"/>
              </a:spcBef>
              <a:spcAft>
                <a:spcPts val="0"/>
              </a:spcAft>
              <a:buClr>
                <a:schemeClr val="dk1"/>
              </a:buClr>
              <a:buFont typeface="Calibri"/>
              <a:buNone/>
            </a:pPr>
            <a:r>
              <a:t/>
            </a:r>
            <a:endParaRPr b="0" i="0" sz="1200" u="none" cap="none" strike="noStrike">
              <a:solidFill>
                <a:srgbClr val="0C0C0C"/>
              </a:solidFill>
              <a:latin typeface="Calibri"/>
              <a:ea typeface="Calibri"/>
              <a:cs typeface="Calibri"/>
              <a:sym typeface="Calibri"/>
            </a:endParaRPr>
          </a:p>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Fíjate que las imágenes están alineadas al centro con la línea del título de diapositiva. El diseño es intención.</a:t>
            </a:r>
            <a:endParaRPr b="0" i="0" sz="1200" u="none" cap="none" strike="noStrike">
              <a:solidFill>
                <a:srgbClr val="0C0C0C"/>
              </a:solidFill>
              <a:latin typeface="Calibri"/>
              <a:ea typeface="Calibri"/>
              <a:cs typeface="Calibri"/>
              <a:sym typeface="Calibri"/>
            </a:endParaRPr>
          </a:p>
        </p:txBody>
      </p:sp>
      <p:sp>
        <p:nvSpPr>
          <p:cNvPr id="514" name="Google Shape;514;p50"/>
          <p:cNvSpPr/>
          <p:nvPr/>
        </p:nvSpPr>
        <p:spPr>
          <a:xfrm>
            <a:off x="683568" y="3943290"/>
            <a:ext cx="3492600" cy="342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515" name="Google Shape;515;p50"/>
          <p:cNvSpPr/>
          <p:nvPr/>
        </p:nvSpPr>
        <p:spPr>
          <a:xfrm>
            <a:off x="4955645" y="3943290"/>
            <a:ext cx="3492600" cy="342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2_Slide espefícifo (datos)">
  <p:cSld name="2_Slide espefícifo (datos)">
    <p:spTree>
      <p:nvGrpSpPr>
        <p:cNvPr id="516" name="Shape 516"/>
        <p:cNvGrpSpPr/>
        <p:nvPr/>
      </p:nvGrpSpPr>
      <p:grpSpPr>
        <a:xfrm>
          <a:off x="0" y="0"/>
          <a:ext cx="0" cy="0"/>
          <a:chOff x="0" y="0"/>
          <a:chExt cx="0" cy="0"/>
        </a:xfrm>
      </p:grpSpPr>
      <p:sp>
        <p:nvSpPr>
          <p:cNvPr id="517" name="Google Shape;517;p51"/>
          <p:cNvSpPr/>
          <p:nvPr/>
        </p:nvSpPr>
        <p:spPr>
          <a:xfrm rot="5400000">
            <a:off x="3221850" y="-1136154"/>
            <a:ext cx="2700300" cy="9144000"/>
          </a:xfrm>
          <a:prstGeom prst="rect">
            <a:avLst/>
          </a:prstGeom>
          <a:solidFill>
            <a:srgbClr val="F2F2F2"/>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000000"/>
              </a:solidFill>
              <a:latin typeface="Calibri"/>
              <a:ea typeface="Calibri"/>
              <a:cs typeface="Calibri"/>
              <a:sym typeface="Calibri"/>
            </a:endParaRPr>
          </a:p>
        </p:txBody>
      </p:sp>
      <p:sp>
        <p:nvSpPr>
          <p:cNvPr id="518" name="Google Shape;518;p51"/>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519" name="Google Shape;519;p51"/>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520" name="Google Shape;520;p51"/>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521" name="Google Shape;521;p51"/>
          <p:cNvSpPr/>
          <p:nvPr/>
        </p:nvSpPr>
        <p:spPr>
          <a:xfrm>
            <a:off x="500063" y="3921900"/>
            <a:ext cx="8143800" cy="6015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Aquí va de Nuevo un destacado. ¡No mezcles! Esto pierde fuerza si utilizas más de uno de estos elementos por diapositiva. Tampoco si los repites una y otra vez.</a:t>
            </a:r>
            <a:endParaRPr b="0" i="0" sz="1600" u="none" cap="none" strike="noStrike">
              <a:solidFill>
                <a:schemeClr val="lt1"/>
              </a:solidFill>
              <a:latin typeface="Calibri"/>
              <a:ea typeface="Calibri"/>
              <a:cs typeface="Calibri"/>
              <a:sym typeface="Calibri"/>
            </a:endParaRPr>
          </a:p>
        </p:txBody>
      </p:sp>
      <p:pic>
        <p:nvPicPr>
          <p:cNvPr id="522" name="Google Shape;522;p51"/>
          <p:cNvPicPr preferRelativeResize="0"/>
          <p:nvPr/>
        </p:nvPicPr>
        <p:blipFill>
          <a:blip r:embed="rId3">
            <a:alphaModFix/>
          </a:blip>
          <a:stretch>
            <a:fillRect/>
          </a:stretch>
        </p:blipFill>
        <p:spPr>
          <a:xfrm>
            <a:off x="7034559" y="2366048"/>
            <a:ext cx="1178719" cy="1119187"/>
          </a:xfrm>
          <a:prstGeom prst="rect">
            <a:avLst/>
          </a:prstGeom>
          <a:noFill/>
          <a:ln>
            <a:noFill/>
          </a:ln>
        </p:spPr>
      </p:pic>
      <p:sp>
        <p:nvSpPr>
          <p:cNvPr id="523" name="Google Shape;523;p51"/>
          <p:cNvSpPr txBox="1"/>
          <p:nvPr/>
        </p:nvSpPr>
        <p:spPr>
          <a:xfrm>
            <a:off x="629245" y="3489852"/>
            <a:ext cx="1571700" cy="230700"/>
          </a:xfrm>
          <a:prstGeom prst="rect">
            <a:avLst/>
          </a:prstGeom>
          <a:noFill/>
          <a:ln>
            <a:noFill/>
          </a:ln>
        </p:spPr>
        <p:txBody>
          <a:bodyPr anchorCtr="0" anchor="t" bIns="45700" lIns="91425" spcFirstLastPara="1" rIns="91425" wrap="square" tIns="45700">
            <a:noAutofit/>
          </a:bodyPr>
          <a:lstStyle/>
          <a:p>
            <a:pPr indent="-228600" lvl="0" marL="22860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Interdum dapibus</a:t>
            </a:r>
            <a:endParaRPr b="0" i="0" sz="1400" u="none" cap="none" strike="noStrike">
              <a:solidFill>
                <a:schemeClr val="dk1"/>
              </a:solidFill>
              <a:latin typeface="Calibri"/>
              <a:ea typeface="Calibri"/>
              <a:cs typeface="Calibri"/>
              <a:sym typeface="Calibri"/>
            </a:endParaRPr>
          </a:p>
        </p:txBody>
      </p:sp>
      <p:sp>
        <p:nvSpPr>
          <p:cNvPr id="524" name="Google Shape;524;p51"/>
          <p:cNvSpPr txBox="1"/>
          <p:nvPr/>
        </p:nvSpPr>
        <p:spPr>
          <a:xfrm>
            <a:off x="2757538" y="3489852"/>
            <a:ext cx="1657800" cy="3924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Ornare aliquet suspendisse sem</a:t>
            </a:r>
            <a:endParaRPr b="0" i="0" sz="1400" u="none" cap="none" strike="noStrike">
              <a:solidFill>
                <a:schemeClr val="dk1"/>
              </a:solidFill>
              <a:latin typeface="Calibri"/>
              <a:ea typeface="Calibri"/>
              <a:cs typeface="Calibri"/>
              <a:sym typeface="Calibri"/>
            </a:endParaRPr>
          </a:p>
        </p:txBody>
      </p:sp>
      <p:sp>
        <p:nvSpPr>
          <p:cNvPr id="525" name="Google Shape;525;p51"/>
          <p:cNvSpPr txBox="1"/>
          <p:nvPr/>
        </p:nvSpPr>
        <p:spPr>
          <a:xfrm>
            <a:off x="5061793" y="3489852"/>
            <a:ext cx="1414500" cy="2307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Primis interdum</a:t>
            </a:r>
            <a:endParaRPr b="0" i="0" sz="1400" u="none" cap="none" strike="noStrike">
              <a:solidFill>
                <a:schemeClr val="dk1"/>
              </a:solidFill>
              <a:latin typeface="Calibri"/>
              <a:ea typeface="Calibri"/>
              <a:cs typeface="Calibri"/>
              <a:sym typeface="Calibri"/>
            </a:endParaRPr>
          </a:p>
        </p:txBody>
      </p:sp>
      <p:sp>
        <p:nvSpPr>
          <p:cNvPr id="526" name="Google Shape;526;p51"/>
          <p:cNvSpPr txBox="1"/>
          <p:nvPr/>
        </p:nvSpPr>
        <p:spPr>
          <a:xfrm>
            <a:off x="7020272" y="3489852"/>
            <a:ext cx="1403400" cy="3924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0" lang="es" sz="1400" u="none" cap="none" strike="noStrike">
                <a:solidFill>
                  <a:schemeClr val="dk1"/>
                </a:solidFill>
                <a:latin typeface="Calibri"/>
                <a:ea typeface="Calibri"/>
                <a:cs typeface="Calibri"/>
                <a:sym typeface="Calibri"/>
              </a:rPr>
              <a:t>Maecenas sagittis</a:t>
            </a:r>
            <a:endParaRPr b="0" i="0" sz="1400" u="none" cap="none" strike="noStrike">
              <a:solidFill>
                <a:schemeClr val="dk1"/>
              </a:solidFill>
              <a:latin typeface="Calibri"/>
              <a:ea typeface="Calibri"/>
              <a:cs typeface="Calibri"/>
              <a:sym typeface="Calibri"/>
            </a:endParaRPr>
          </a:p>
        </p:txBody>
      </p:sp>
      <p:pic>
        <p:nvPicPr>
          <p:cNvPr id="527" name="Google Shape;527;p51"/>
          <p:cNvPicPr preferRelativeResize="0"/>
          <p:nvPr/>
        </p:nvPicPr>
        <p:blipFill>
          <a:blip r:embed="rId4">
            <a:alphaModFix/>
          </a:blip>
          <a:stretch>
            <a:fillRect/>
          </a:stretch>
        </p:blipFill>
        <p:spPr>
          <a:xfrm>
            <a:off x="2786063" y="2247714"/>
            <a:ext cx="1182290" cy="1178719"/>
          </a:xfrm>
          <a:prstGeom prst="rect">
            <a:avLst/>
          </a:prstGeom>
          <a:noFill/>
          <a:ln>
            <a:noFill/>
          </a:ln>
        </p:spPr>
      </p:pic>
      <p:pic>
        <p:nvPicPr>
          <p:cNvPr id="528" name="Google Shape;528;p51"/>
          <p:cNvPicPr preferRelativeResize="0"/>
          <p:nvPr/>
        </p:nvPicPr>
        <p:blipFill>
          <a:blip r:embed="rId5">
            <a:alphaModFix/>
          </a:blip>
          <a:stretch>
            <a:fillRect/>
          </a:stretch>
        </p:blipFill>
        <p:spPr>
          <a:xfrm>
            <a:off x="2143125" y="2837073"/>
            <a:ext cx="439341" cy="235744"/>
          </a:xfrm>
          <a:prstGeom prst="rect">
            <a:avLst/>
          </a:prstGeom>
          <a:noFill/>
          <a:ln>
            <a:noFill/>
          </a:ln>
        </p:spPr>
      </p:pic>
      <p:pic>
        <p:nvPicPr>
          <p:cNvPr id="529" name="Google Shape;529;p51"/>
          <p:cNvPicPr preferRelativeResize="0"/>
          <p:nvPr/>
        </p:nvPicPr>
        <p:blipFill>
          <a:blip r:embed="rId5">
            <a:alphaModFix/>
          </a:blip>
          <a:stretch>
            <a:fillRect/>
          </a:stretch>
        </p:blipFill>
        <p:spPr>
          <a:xfrm>
            <a:off x="4357688" y="2837073"/>
            <a:ext cx="439340" cy="235744"/>
          </a:xfrm>
          <a:prstGeom prst="rect">
            <a:avLst/>
          </a:prstGeom>
          <a:noFill/>
          <a:ln>
            <a:noFill/>
          </a:ln>
        </p:spPr>
      </p:pic>
      <p:pic>
        <p:nvPicPr>
          <p:cNvPr id="530" name="Google Shape;530;p51"/>
          <p:cNvPicPr preferRelativeResize="0"/>
          <p:nvPr/>
        </p:nvPicPr>
        <p:blipFill>
          <a:blip r:embed="rId5">
            <a:alphaModFix/>
          </a:blip>
          <a:stretch>
            <a:fillRect/>
          </a:stretch>
        </p:blipFill>
        <p:spPr>
          <a:xfrm>
            <a:off x="6635998" y="2849237"/>
            <a:ext cx="439340" cy="235744"/>
          </a:xfrm>
          <a:prstGeom prst="rect">
            <a:avLst/>
          </a:prstGeom>
          <a:noFill/>
          <a:ln>
            <a:noFill/>
          </a:ln>
        </p:spPr>
      </p:pic>
      <p:pic>
        <p:nvPicPr>
          <p:cNvPr id="531" name="Google Shape;531;p51"/>
          <p:cNvPicPr preferRelativeResize="0"/>
          <p:nvPr/>
        </p:nvPicPr>
        <p:blipFill>
          <a:blip r:embed="rId6">
            <a:alphaModFix/>
          </a:blip>
          <a:stretch>
            <a:fillRect/>
          </a:stretch>
        </p:blipFill>
        <p:spPr>
          <a:xfrm>
            <a:off x="857250" y="2247714"/>
            <a:ext cx="828675" cy="1232296"/>
          </a:xfrm>
          <a:prstGeom prst="rect">
            <a:avLst/>
          </a:prstGeom>
          <a:noFill/>
          <a:ln>
            <a:noFill/>
          </a:ln>
        </p:spPr>
      </p:pic>
      <p:pic>
        <p:nvPicPr>
          <p:cNvPr id="532" name="Google Shape;532;p51"/>
          <p:cNvPicPr preferRelativeResize="0"/>
          <p:nvPr/>
        </p:nvPicPr>
        <p:blipFill>
          <a:blip r:embed="rId7">
            <a:alphaModFix/>
          </a:blip>
          <a:stretch>
            <a:fillRect/>
          </a:stretch>
        </p:blipFill>
        <p:spPr>
          <a:xfrm>
            <a:off x="4926261" y="2462027"/>
            <a:ext cx="1271588" cy="957263"/>
          </a:xfrm>
          <a:prstGeom prst="rect">
            <a:avLst/>
          </a:prstGeom>
          <a:noFill/>
          <a:ln>
            <a:noFill/>
          </a:ln>
        </p:spPr>
      </p:pic>
      <p:sp>
        <p:nvSpPr>
          <p:cNvPr id="533" name="Google Shape;533;p51"/>
          <p:cNvSpPr txBox="1"/>
          <p:nvPr/>
        </p:nvSpPr>
        <p:spPr>
          <a:xfrm>
            <a:off x="642938" y="843558"/>
            <a:ext cx="7858200" cy="796500"/>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5 </a:t>
            </a:r>
            <a:r>
              <a:rPr b="0" i="0" lang="es" sz="2000" u="none" cap="none" strike="noStrike">
                <a:solidFill>
                  <a:srgbClr val="FA4F10"/>
                </a:solidFill>
                <a:latin typeface="Calibri"/>
                <a:ea typeface="Calibri"/>
                <a:cs typeface="Calibri"/>
                <a:sym typeface="Calibri"/>
              </a:rPr>
              <a:t>Un ejemplo de proceso lineal</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Respetamos los espacios que tenemos para títulos y texto, y dejamos también espacio para que se entienda lo que nos interesa.</a:t>
            </a:r>
            <a:endParaRPr/>
          </a:p>
        </p:txBody>
      </p:sp>
      <p:sp>
        <p:nvSpPr>
          <p:cNvPr id="534" name="Google Shape;534;p51"/>
          <p:cNvSpPr/>
          <p:nvPr/>
        </p:nvSpPr>
        <p:spPr>
          <a:xfrm>
            <a:off x="2463453" y="1923714"/>
            <a:ext cx="4217100" cy="324000"/>
          </a:xfrm>
          <a:prstGeom prst="rect">
            <a:avLst/>
          </a:prstGeom>
          <a:solidFill>
            <a:schemeClr val="lt1"/>
          </a:solidFill>
          <a:ln cap="flat" cmpd="sng" w="38100">
            <a:solidFill>
              <a:srgbClr val="F2F2F2"/>
            </a:solidFill>
            <a:prstDash val="solid"/>
            <a:round/>
            <a:headEnd len="sm" w="sm" type="none"/>
            <a:tailEnd len="sm" w="sm" type="none"/>
          </a:ln>
        </p:spPr>
        <p:txBody>
          <a:bodyPr anchorCtr="0" anchor="ctr" bIns="45700" lIns="288000" spcFirstLastPara="1" rIns="288000" wrap="square" tIns="0">
            <a:noAutofit/>
          </a:bodyPr>
          <a:lstStyle/>
          <a:p>
            <a:pPr indent="0" lvl="1" marL="0" marR="0" rtl="0" algn="ctr">
              <a:spcBef>
                <a:spcPts val="0"/>
              </a:spcBef>
              <a:spcAft>
                <a:spcPts val="1200"/>
              </a:spcAft>
              <a:buNone/>
            </a:pPr>
            <a:r>
              <a:rPr b="0" i="0" lang="es" sz="1800" u="none" cap="none" strike="noStrike">
                <a:solidFill>
                  <a:srgbClr val="262626"/>
                </a:solidFill>
                <a:latin typeface="Calibri"/>
                <a:ea typeface="Calibri"/>
                <a:cs typeface="Calibri"/>
                <a:sym typeface="Calibri"/>
              </a:rPr>
              <a:t>Mete aquí el nombre del proceso</a:t>
            </a:r>
            <a:endParaRPr b="0" i="0" sz="1800" u="none" cap="none" strike="noStrike">
              <a:solidFill>
                <a:srgbClr val="262626"/>
              </a:solidFill>
              <a:latin typeface="Calibri"/>
              <a:ea typeface="Calibri"/>
              <a:cs typeface="Calibri"/>
              <a:sym typeface="Calibri"/>
            </a:endParaRPr>
          </a:p>
        </p:txBody>
      </p:sp>
      <p:sp>
        <p:nvSpPr>
          <p:cNvPr id="535" name="Google Shape;535;p51"/>
          <p:cNvSpPr/>
          <p:nvPr/>
        </p:nvSpPr>
        <p:spPr>
          <a:xfrm>
            <a:off x="9468544" y="2103044"/>
            <a:ext cx="3312300" cy="8976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0" lvl="0" marL="0" marR="0" rtl="0" algn="l">
              <a:lnSpc>
                <a:spcPct val="110000"/>
              </a:lnSpc>
              <a:spcBef>
                <a:spcPts val="0"/>
              </a:spcBef>
              <a:spcAft>
                <a:spcPts val="0"/>
              </a:spcAft>
              <a:buClr>
                <a:srgbClr val="0C0C0C"/>
              </a:buClr>
              <a:buFont typeface="Calibri"/>
              <a:buNone/>
            </a:pPr>
            <a:r>
              <a:rPr b="0" i="0" lang="es" sz="1200" u="none" cap="none" strike="noStrike">
                <a:solidFill>
                  <a:srgbClr val="0C0C0C"/>
                </a:solidFill>
                <a:latin typeface="Calibri"/>
                <a:ea typeface="Calibri"/>
                <a:cs typeface="Calibri"/>
                <a:sym typeface="Calibri"/>
              </a:rPr>
              <a:t>Para estos procesos necesitas imágenes con fondos transparentes. Si eliminas el fondo en gris no vas a tener el efecto que ves aquí, por lo que tendrás que buscar o retocar las imágenes que tengas</a:t>
            </a:r>
            <a:endParaRPr b="0" i="0" sz="1200" u="none" cap="none" strike="noStrike">
              <a:solidFill>
                <a:srgbClr val="0C0C0C"/>
              </a:solidFill>
              <a:latin typeface="Calibri"/>
              <a:ea typeface="Calibri"/>
              <a:cs typeface="Calibri"/>
              <a:sym typeface="Calibri"/>
            </a:endParaRPr>
          </a:p>
        </p:txBody>
      </p:sp>
      <p:sp>
        <p:nvSpPr>
          <p:cNvPr id="536" name="Google Shape;536;p51"/>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6  Ejemplos de procesos</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Árbol de dependencias">
  <p:cSld name="Árbol de dependencias">
    <p:spTree>
      <p:nvGrpSpPr>
        <p:cNvPr id="537" name="Shape 537"/>
        <p:cNvGrpSpPr/>
        <p:nvPr/>
      </p:nvGrpSpPr>
      <p:grpSpPr>
        <a:xfrm>
          <a:off x="0" y="0"/>
          <a:ext cx="0" cy="0"/>
          <a:chOff x="0" y="0"/>
          <a:chExt cx="0" cy="0"/>
        </a:xfrm>
      </p:grpSpPr>
      <p:sp>
        <p:nvSpPr>
          <p:cNvPr id="538" name="Google Shape;538;p52"/>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539" name="Google Shape;539;p52"/>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540" name="Google Shape;540;p52"/>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541" name="Google Shape;541;p52"/>
          <p:cNvSpPr/>
          <p:nvPr/>
        </p:nvSpPr>
        <p:spPr>
          <a:xfrm>
            <a:off x="395536" y="1880131"/>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Ana Conda</a:t>
            </a:r>
            <a:endParaRPr b="0" i="0" sz="1400" u="none" cap="none" strike="noStrike">
              <a:solidFill>
                <a:srgbClr val="0C0C0C"/>
              </a:solidFill>
              <a:latin typeface="Calibri"/>
              <a:ea typeface="Calibri"/>
              <a:cs typeface="Calibri"/>
              <a:sym typeface="Calibri"/>
            </a:endParaRPr>
          </a:p>
        </p:txBody>
      </p:sp>
      <p:sp>
        <p:nvSpPr>
          <p:cNvPr id="542" name="Google Shape;542;p52"/>
          <p:cNvSpPr/>
          <p:nvPr/>
        </p:nvSpPr>
        <p:spPr>
          <a:xfrm>
            <a:off x="395536" y="2203979"/>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Felipe Lillo</a:t>
            </a:r>
            <a:endParaRPr b="0" i="0" sz="1400" u="none" cap="none" strike="noStrike">
              <a:solidFill>
                <a:srgbClr val="0C0C0C"/>
              </a:solidFill>
              <a:latin typeface="Calibri"/>
              <a:ea typeface="Calibri"/>
              <a:cs typeface="Calibri"/>
              <a:sym typeface="Calibri"/>
            </a:endParaRPr>
          </a:p>
        </p:txBody>
      </p:sp>
      <p:sp>
        <p:nvSpPr>
          <p:cNvPr id="543" name="Google Shape;543;p52"/>
          <p:cNvSpPr/>
          <p:nvPr/>
        </p:nvSpPr>
        <p:spPr>
          <a:xfrm>
            <a:off x="395536" y="1555795"/>
            <a:ext cx="17280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Product Owner</a:t>
            </a:r>
            <a:endParaRPr b="0" i="0" sz="1600" u="none" cap="none" strike="noStrike">
              <a:solidFill>
                <a:schemeClr val="lt1"/>
              </a:solidFill>
              <a:latin typeface="Calibri"/>
              <a:ea typeface="Calibri"/>
              <a:cs typeface="Calibri"/>
              <a:sym typeface="Calibri"/>
            </a:endParaRPr>
          </a:p>
        </p:txBody>
      </p:sp>
      <p:sp>
        <p:nvSpPr>
          <p:cNvPr id="544" name="Google Shape;544;p52"/>
          <p:cNvSpPr/>
          <p:nvPr/>
        </p:nvSpPr>
        <p:spPr>
          <a:xfrm>
            <a:off x="2699792" y="1555795"/>
            <a:ext cx="172800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Scrum Master</a:t>
            </a:r>
            <a:endParaRPr b="0" i="0" sz="1600" u="none" cap="none" strike="noStrike">
              <a:solidFill>
                <a:schemeClr val="lt1"/>
              </a:solidFill>
              <a:latin typeface="Calibri"/>
              <a:ea typeface="Calibri"/>
              <a:cs typeface="Calibri"/>
              <a:sym typeface="Calibri"/>
            </a:endParaRPr>
          </a:p>
        </p:txBody>
      </p:sp>
      <p:sp>
        <p:nvSpPr>
          <p:cNvPr id="545" name="Google Shape;545;p52"/>
          <p:cNvSpPr/>
          <p:nvPr/>
        </p:nvSpPr>
        <p:spPr>
          <a:xfrm>
            <a:off x="2709317" y="1885012"/>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Pep Guardiola</a:t>
            </a:r>
            <a:endParaRPr b="0" i="0" sz="1400" u="none" cap="none" strike="noStrike">
              <a:solidFill>
                <a:srgbClr val="0C0C0C"/>
              </a:solidFill>
              <a:latin typeface="Calibri"/>
              <a:ea typeface="Calibri"/>
              <a:cs typeface="Calibri"/>
              <a:sym typeface="Calibri"/>
            </a:endParaRPr>
          </a:p>
        </p:txBody>
      </p:sp>
      <p:sp>
        <p:nvSpPr>
          <p:cNvPr id="546" name="Google Shape;546;p52"/>
          <p:cNvSpPr/>
          <p:nvPr/>
        </p:nvSpPr>
        <p:spPr>
          <a:xfrm>
            <a:off x="4784526" y="1555795"/>
            <a:ext cx="185850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Account Manager</a:t>
            </a:r>
            <a:endParaRPr b="0" i="0" sz="1600" u="none" cap="none" strike="noStrike">
              <a:solidFill>
                <a:schemeClr val="lt1"/>
              </a:solidFill>
              <a:latin typeface="Calibri"/>
              <a:ea typeface="Calibri"/>
              <a:cs typeface="Calibri"/>
              <a:sym typeface="Calibri"/>
            </a:endParaRPr>
          </a:p>
        </p:txBody>
      </p:sp>
      <p:sp>
        <p:nvSpPr>
          <p:cNvPr id="547" name="Google Shape;547;p52"/>
          <p:cNvSpPr/>
          <p:nvPr/>
        </p:nvSpPr>
        <p:spPr>
          <a:xfrm>
            <a:off x="4794050" y="1880131"/>
            <a:ext cx="18489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Victor Valdés</a:t>
            </a:r>
            <a:endParaRPr b="0" i="0" sz="1400" u="none" cap="none" strike="noStrike">
              <a:solidFill>
                <a:srgbClr val="0C0C0C"/>
              </a:solidFill>
              <a:latin typeface="Calibri"/>
              <a:ea typeface="Calibri"/>
              <a:cs typeface="Calibri"/>
              <a:sym typeface="Calibri"/>
            </a:endParaRPr>
          </a:p>
        </p:txBody>
      </p:sp>
      <p:sp>
        <p:nvSpPr>
          <p:cNvPr id="548" name="Google Shape;548;p52"/>
          <p:cNvSpPr/>
          <p:nvPr/>
        </p:nvSpPr>
        <p:spPr>
          <a:xfrm>
            <a:off x="2709317" y="2527714"/>
            <a:ext cx="172800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Lead Developer</a:t>
            </a:r>
            <a:endParaRPr b="0" i="0" sz="1600" u="none" cap="none" strike="noStrike">
              <a:solidFill>
                <a:schemeClr val="lt1"/>
              </a:solidFill>
              <a:latin typeface="Calibri"/>
              <a:ea typeface="Calibri"/>
              <a:cs typeface="Calibri"/>
              <a:sym typeface="Calibri"/>
            </a:endParaRPr>
          </a:p>
        </p:txBody>
      </p:sp>
      <p:sp>
        <p:nvSpPr>
          <p:cNvPr id="549" name="Google Shape;549;p52"/>
          <p:cNvSpPr/>
          <p:nvPr/>
        </p:nvSpPr>
        <p:spPr>
          <a:xfrm>
            <a:off x="2709317" y="2852050"/>
            <a:ext cx="17280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Cesc Fabregas</a:t>
            </a:r>
            <a:endParaRPr b="0" i="0" sz="1400" u="none" cap="none" strike="noStrike">
              <a:solidFill>
                <a:srgbClr val="0C0C0C"/>
              </a:solidFill>
              <a:latin typeface="Calibri"/>
              <a:ea typeface="Calibri"/>
              <a:cs typeface="Calibri"/>
              <a:sym typeface="Calibri"/>
            </a:endParaRPr>
          </a:p>
        </p:txBody>
      </p:sp>
      <p:sp>
        <p:nvSpPr>
          <p:cNvPr id="550" name="Google Shape;550;p52"/>
          <p:cNvSpPr/>
          <p:nvPr/>
        </p:nvSpPr>
        <p:spPr>
          <a:xfrm>
            <a:off x="4785767" y="2527714"/>
            <a:ext cx="176880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Responsable UX</a:t>
            </a:r>
            <a:endParaRPr b="0" i="0" sz="1600" u="none" cap="none" strike="noStrike">
              <a:solidFill>
                <a:schemeClr val="lt1"/>
              </a:solidFill>
              <a:latin typeface="Calibri"/>
              <a:ea typeface="Calibri"/>
              <a:cs typeface="Calibri"/>
              <a:sym typeface="Calibri"/>
            </a:endParaRPr>
          </a:p>
        </p:txBody>
      </p:sp>
      <p:sp>
        <p:nvSpPr>
          <p:cNvPr id="551" name="Google Shape;551;p52"/>
          <p:cNvSpPr/>
          <p:nvPr/>
        </p:nvSpPr>
        <p:spPr>
          <a:xfrm>
            <a:off x="4795292" y="2852050"/>
            <a:ext cx="17688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Andrés Inhiesta</a:t>
            </a:r>
            <a:endParaRPr b="0" i="0" sz="1400" u="none" cap="none" strike="noStrike">
              <a:solidFill>
                <a:srgbClr val="0C0C0C"/>
              </a:solidFill>
              <a:latin typeface="Calibri"/>
              <a:ea typeface="Calibri"/>
              <a:cs typeface="Calibri"/>
              <a:sym typeface="Calibri"/>
            </a:endParaRPr>
          </a:p>
        </p:txBody>
      </p:sp>
      <p:sp>
        <p:nvSpPr>
          <p:cNvPr id="552" name="Google Shape;552;p52"/>
          <p:cNvSpPr/>
          <p:nvPr/>
        </p:nvSpPr>
        <p:spPr>
          <a:xfrm>
            <a:off x="6919367" y="2527714"/>
            <a:ext cx="1768800" cy="3240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SEO</a:t>
            </a:r>
            <a:endParaRPr b="0" i="0" sz="1600" u="none" cap="none" strike="noStrike">
              <a:solidFill>
                <a:schemeClr val="lt1"/>
              </a:solidFill>
              <a:latin typeface="Calibri"/>
              <a:ea typeface="Calibri"/>
              <a:cs typeface="Calibri"/>
              <a:sym typeface="Calibri"/>
            </a:endParaRPr>
          </a:p>
        </p:txBody>
      </p:sp>
      <p:sp>
        <p:nvSpPr>
          <p:cNvPr id="553" name="Google Shape;553;p52"/>
          <p:cNvSpPr/>
          <p:nvPr/>
        </p:nvSpPr>
        <p:spPr>
          <a:xfrm>
            <a:off x="6928892" y="2852050"/>
            <a:ext cx="1768800" cy="324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Tito Vilanova</a:t>
            </a:r>
            <a:endParaRPr b="0" i="0" sz="1400" u="none" cap="none" strike="noStrike">
              <a:solidFill>
                <a:srgbClr val="0C0C0C"/>
              </a:solidFill>
              <a:latin typeface="Calibri"/>
              <a:ea typeface="Calibri"/>
              <a:cs typeface="Calibri"/>
              <a:sym typeface="Calibri"/>
            </a:endParaRPr>
          </a:p>
        </p:txBody>
      </p:sp>
      <p:sp>
        <p:nvSpPr>
          <p:cNvPr id="554" name="Google Shape;554;p52"/>
          <p:cNvSpPr/>
          <p:nvPr/>
        </p:nvSpPr>
        <p:spPr>
          <a:xfrm>
            <a:off x="2699792" y="3489472"/>
            <a:ext cx="1728000" cy="550800"/>
          </a:xfrm>
          <a:prstGeom prst="rect">
            <a:avLst/>
          </a:prstGeom>
          <a:solidFill>
            <a:srgbClr val="FA4F10"/>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2x Analistas programadores</a:t>
            </a:r>
            <a:endParaRPr b="0" i="0" sz="1600" u="none" cap="none" strike="noStrike">
              <a:solidFill>
                <a:schemeClr val="lt1"/>
              </a:solidFill>
              <a:latin typeface="Calibri"/>
              <a:ea typeface="Calibri"/>
              <a:cs typeface="Calibri"/>
              <a:sym typeface="Calibri"/>
            </a:endParaRPr>
          </a:p>
        </p:txBody>
      </p:sp>
      <p:sp>
        <p:nvSpPr>
          <p:cNvPr id="555" name="Google Shape;555;p52"/>
          <p:cNvSpPr/>
          <p:nvPr/>
        </p:nvSpPr>
        <p:spPr>
          <a:xfrm>
            <a:off x="-2232" y="4449425"/>
            <a:ext cx="2414100" cy="334500"/>
          </a:xfrm>
          <a:prstGeom prst="rect">
            <a:avLst/>
          </a:prstGeom>
          <a:solidFill>
            <a:srgbClr val="F2F2F2"/>
          </a:solidFill>
          <a:ln>
            <a:noFill/>
          </a:ln>
        </p:spPr>
        <p:txBody>
          <a:bodyPr anchorCtr="0" anchor="ctr" bIns="45700" lIns="288000" spcFirstLastPara="1" rIns="0" wrap="square" tIns="45700">
            <a:noAutofit/>
          </a:bodyPr>
          <a:lstStyle/>
          <a:p>
            <a:pPr indent="0" lvl="1" marL="0" marR="0" rtl="0" algn="ctr">
              <a:spcBef>
                <a:spcPts val="0"/>
              </a:spcBef>
              <a:spcAft>
                <a:spcPts val="1200"/>
              </a:spcAft>
              <a:buNone/>
            </a:pPr>
            <a:r>
              <a:rPr b="0" i="0" lang="es" sz="1600" u="none" cap="none" strike="noStrike">
                <a:solidFill>
                  <a:srgbClr val="595959"/>
                </a:solidFill>
                <a:latin typeface="Calibri"/>
                <a:ea typeface="Calibri"/>
                <a:cs typeface="Calibri"/>
                <a:sym typeface="Calibri"/>
              </a:rPr>
              <a:t>Equipo Actimel</a:t>
            </a:r>
            <a:endParaRPr b="0" i="0" sz="1600" u="none" cap="none" strike="noStrike">
              <a:solidFill>
                <a:srgbClr val="595959"/>
              </a:solidFill>
              <a:latin typeface="Calibri"/>
              <a:ea typeface="Calibri"/>
              <a:cs typeface="Calibri"/>
              <a:sym typeface="Calibri"/>
            </a:endParaRPr>
          </a:p>
        </p:txBody>
      </p:sp>
      <p:sp>
        <p:nvSpPr>
          <p:cNvPr id="556" name="Google Shape;556;p52"/>
          <p:cNvSpPr/>
          <p:nvPr/>
        </p:nvSpPr>
        <p:spPr>
          <a:xfrm>
            <a:off x="2369492" y="4449425"/>
            <a:ext cx="6774600" cy="334500"/>
          </a:xfrm>
          <a:prstGeom prst="rect">
            <a:avLst/>
          </a:prstGeom>
          <a:solidFill>
            <a:srgbClr val="F2F2F2"/>
          </a:solidFill>
          <a:ln>
            <a:noFill/>
          </a:ln>
        </p:spPr>
        <p:txBody>
          <a:bodyPr anchorCtr="0" anchor="ctr" bIns="45700" lIns="288000" spcFirstLastPara="1" rIns="0" wrap="square" tIns="45700">
            <a:noAutofit/>
          </a:bodyPr>
          <a:lstStyle/>
          <a:p>
            <a:pPr indent="0" lvl="1" marL="0" marR="0" rtl="0" algn="ctr">
              <a:spcBef>
                <a:spcPts val="0"/>
              </a:spcBef>
              <a:spcAft>
                <a:spcPts val="1200"/>
              </a:spcAft>
              <a:buNone/>
            </a:pPr>
            <a:r>
              <a:rPr b="0" i="0" lang="es" sz="1600" u="none" cap="none" strike="noStrike">
                <a:solidFill>
                  <a:srgbClr val="595959"/>
                </a:solidFill>
                <a:latin typeface="Calibri"/>
                <a:ea typeface="Calibri"/>
                <a:cs typeface="Calibri"/>
                <a:sym typeface="Calibri"/>
              </a:rPr>
              <a:t>Equipo Paradigma</a:t>
            </a:r>
            <a:endParaRPr b="0" i="0" sz="1600" u="none" cap="none" strike="noStrike">
              <a:solidFill>
                <a:srgbClr val="595959"/>
              </a:solidFill>
              <a:latin typeface="Calibri"/>
              <a:ea typeface="Calibri"/>
              <a:cs typeface="Calibri"/>
              <a:sym typeface="Calibri"/>
            </a:endParaRPr>
          </a:p>
        </p:txBody>
      </p:sp>
      <p:cxnSp>
        <p:nvCxnSpPr>
          <p:cNvPr id="557" name="Google Shape;557;p52"/>
          <p:cNvCxnSpPr/>
          <p:nvPr/>
        </p:nvCxnSpPr>
        <p:spPr>
          <a:xfrm>
            <a:off x="2411760" y="589040"/>
            <a:ext cx="0" cy="3858600"/>
          </a:xfrm>
          <a:prstGeom prst="straightConnector1">
            <a:avLst/>
          </a:prstGeom>
          <a:noFill/>
          <a:ln cap="flat" cmpd="sng" w="15875">
            <a:solidFill>
              <a:srgbClr val="D8D8D8"/>
            </a:solidFill>
            <a:prstDash val="dash"/>
            <a:round/>
            <a:headEnd len="sm" w="sm" type="none"/>
            <a:tailEnd len="sm" w="sm" type="none"/>
          </a:ln>
        </p:spPr>
      </p:cxnSp>
      <p:sp>
        <p:nvSpPr>
          <p:cNvPr id="558" name="Google Shape;558;p52"/>
          <p:cNvSpPr/>
          <p:nvPr/>
        </p:nvSpPr>
        <p:spPr>
          <a:xfrm>
            <a:off x="9468544" y="927364"/>
            <a:ext cx="3312300" cy="14823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Utiliza textos breves para la descripción del rol</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necesitas los dos apellidos de alguien para nombrarlo</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Tampoco hace falta que añadas la estructura completa; esto sirve para poner en contexto al cliente y expresar una organización de forma clara</a:t>
            </a:r>
            <a:endParaRPr b="0" i="0" sz="1200" u="none" cap="none" strike="noStrike">
              <a:solidFill>
                <a:srgbClr val="0C0C0C"/>
              </a:solidFill>
              <a:latin typeface="Calibri"/>
              <a:ea typeface="Calibri"/>
              <a:cs typeface="Calibri"/>
              <a:sym typeface="Calibri"/>
            </a:endParaRPr>
          </a:p>
        </p:txBody>
      </p:sp>
      <p:sp>
        <p:nvSpPr>
          <p:cNvPr id="559" name="Google Shape;559;p52"/>
          <p:cNvSpPr/>
          <p:nvPr/>
        </p:nvSpPr>
        <p:spPr>
          <a:xfrm>
            <a:off x="9468544" y="2906183"/>
            <a:ext cx="3312300" cy="17178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Ojo con los alineados. Si no está todo en su sitio no van a encajar las flechas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Cada flecha tiene un significado; utilízalas con criterio.</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Cuidado con los espacios; alinea los elementos y deja el mismo espacio entre los bloques de información. Esto ayuda a quien te lee porque facilita el escaneado rápido de jerarquía.</a:t>
            </a:r>
            <a:endParaRPr b="0" i="0" sz="1200" u="none" cap="none" strike="noStrike">
              <a:solidFill>
                <a:srgbClr val="0C0C0C"/>
              </a:solidFill>
              <a:latin typeface="Calibri"/>
              <a:ea typeface="Calibri"/>
              <a:cs typeface="Calibri"/>
              <a:sym typeface="Calibri"/>
            </a:endParaRPr>
          </a:p>
        </p:txBody>
      </p:sp>
      <p:cxnSp>
        <p:nvCxnSpPr>
          <p:cNvPr id="560" name="Google Shape;560;p52"/>
          <p:cNvCxnSpPr>
            <a:stCxn id="545" idx="2"/>
            <a:endCxn id="548" idx="0"/>
          </p:cNvCxnSpPr>
          <p:nvPr/>
        </p:nvCxnSpPr>
        <p:spPr>
          <a:xfrm>
            <a:off x="3573317" y="2209012"/>
            <a:ext cx="0" cy="318600"/>
          </a:xfrm>
          <a:prstGeom prst="straightConnector1">
            <a:avLst/>
          </a:prstGeom>
          <a:noFill/>
          <a:ln cap="flat" cmpd="sng" w="19050">
            <a:solidFill>
              <a:srgbClr val="FA4F10"/>
            </a:solidFill>
            <a:prstDash val="solid"/>
            <a:round/>
            <a:headEnd len="sm" w="sm" type="none"/>
            <a:tailEnd len="sm" w="sm" type="triangle"/>
          </a:ln>
        </p:spPr>
      </p:cxnSp>
      <p:cxnSp>
        <p:nvCxnSpPr>
          <p:cNvPr id="561" name="Google Shape;561;p52"/>
          <p:cNvCxnSpPr/>
          <p:nvPr/>
        </p:nvCxnSpPr>
        <p:spPr>
          <a:xfrm>
            <a:off x="3573317" y="3166274"/>
            <a:ext cx="0" cy="304500"/>
          </a:xfrm>
          <a:prstGeom prst="straightConnector1">
            <a:avLst/>
          </a:prstGeom>
          <a:noFill/>
          <a:ln cap="flat" cmpd="sng" w="19050">
            <a:solidFill>
              <a:srgbClr val="FA4F10"/>
            </a:solidFill>
            <a:prstDash val="solid"/>
            <a:round/>
            <a:headEnd len="sm" w="sm" type="none"/>
            <a:tailEnd len="sm" w="sm" type="triangle"/>
          </a:ln>
        </p:spPr>
      </p:cxnSp>
      <p:cxnSp>
        <p:nvCxnSpPr>
          <p:cNvPr id="562" name="Google Shape;562;p52"/>
          <p:cNvCxnSpPr/>
          <p:nvPr/>
        </p:nvCxnSpPr>
        <p:spPr>
          <a:xfrm flipH="1" rot="-5400000">
            <a:off x="4469566" y="1327049"/>
            <a:ext cx="304500" cy="2097000"/>
          </a:xfrm>
          <a:prstGeom prst="straightConnector1">
            <a:avLst/>
          </a:prstGeom>
          <a:noFill/>
          <a:ln cap="flat" cmpd="sng" w="19050">
            <a:solidFill>
              <a:srgbClr val="FA4F10"/>
            </a:solidFill>
            <a:prstDash val="solid"/>
            <a:round/>
            <a:headEnd len="sm" w="sm" type="none"/>
            <a:tailEnd len="sm" w="sm" type="triangle"/>
          </a:ln>
        </p:spPr>
      </p:cxnSp>
      <p:cxnSp>
        <p:nvCxnSpPr>
          <p:cNvPr id="563" name="Google Shape;563;p52"/>
          <p:cNvCxnSpPr>
            <a:stCxn id="545" idx="2"/>
            <a:endCxn id="552" idx="0"/>
          </p:cNvCxnSpPr>
          <p:nvPr/>
        </p:nvCxnSpPr>
        <p:spPr>
          <a:xfrm>
            <a:off x="3573317" y="2209012"/>
            <a:ext cx="4230600" cy="318600"/>
          </a:xfrm>
          <a:prstGeom prst="straightConnector1">
            <a:avLst/>
          </a:prstGeom>
          <a:noFill/>
          <a:ln cap="flat" cmpd="sng" w="19050">
            <a:solidFill>
              <a:srgbClr val="FA4F10"/>
            </a:solidFill>
            <a:prstDash val="solid"/>
            <a:round/>
            <a:headEnd len="sm" w="sm" type="none"/>
            <a:tailEnd len="sm" w="sm" type="triangle"/>
          </a:ln>
        </p:spPr>
      </p:cxnSp>
      <p:cxnSp>
        <p:nvCxnSpPr>
          <p:cNvPr id="564" name="Google Shape;564;p52"/>
          <p:cNvCxnSpPr>
            <a:stCxn id="543" idx="3"/>
            <a:endCxn id="544" idx="1"/>
          </p:cNvCxnSpPr>
          <p:nvPr/>
        </p:nvCxnSpPr>
        <p:spPr>
          <a:xfrm>
            <a:off x="2123536" y="1717795"/>
            <a:ext cx="576300" cy="0"/>
          </a:xfrm>
          <a:prstGeom prst="straightConnector1">
            <a:avLst/>
          </a:prstGeom>
          <a:noFill/>
          <a:ln cap="flat" cmpd="sng" w="19050">
            <a:solidFill>
              <a:srgbClr val="FA4F10"/>
            </a:solidFill>
            <a:prstDash val="solid"/>
            <a:round/>
            <a:headEnd len="med" w="med" type="stealth"/>
            <a:tailEnd len="med" w="med" type="stealth"/>
          </a:ln>
        </p:spPr>
      </p:cxnSp>
      <p:cxnSp>
        <p:nvCxnSpPr>
          <p:cNvPr id="565" name="Google Shape;565;p52"/>
          <p:cNvCxnSpPr>
            <a:endCxn id="546" idx="1"/>
          </p:cNvCxnSpPr>
          <p:nvPr/>
        </p:nvCxnSpPr>
        <p:spPr>
          <a:xfrm>
            <a:off x="4419126" y="1717795"/>
            <a:ext cx="365400" cy="0"/>
          </a:xfrm>
          <a:prstGeom prst="straightConnector1">
            <a:avLst/>
          </a:prstGeom>
          <a:noFill/>
          <a:ln cap="flat" cmpd="sng" w="19050">
            <a:solidFill>
              <a:srgbClr val="FA4F10"/>
            </a:solidFill>
            <a:prstDash val="solid"/>
            <a:round/>
            <a:headEnd len="med" w="med" type="stealth"/>
            <a:tailEnd len="med" w="med" type="stealth"/>
          </a:ln>
        </p:spPr>
      </p:cxnSp>
      <p:sp>
        <p:nvSpPr>
          <p:cNvPr id="566" name="Google Shape;566;p52"/>
          <p:cNvSpPr/>
          <p:nvPr/>
        </p:nvSpPr>
        <p:spPr>
          <a:xfrm>
            <a:off x="395536" y="3129227"/>
            <a:ext cx="1728000" cy="910800"/>
          </a:xfrm>
          <a:prstGeom prst="rect">
            <a:avLst/>
          </a:prstGeom>
          <a:solidFill>
            <a:schemeClr val="lt1"/>
          </a:solidFill>
          <a:ln cap="flat" cmpd="sng" w="9525">
            <a:solidFill>
              <a:srgbClr val="D8D8D8"/>
            </a:solidFill>
            <a:prstDash val="dash"/>
            <a:round/>
            <a:headEnd len="sm" w="sm" type="none"/>
            <a:tailEnd len="sm" w="sm" type="none"/>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Stakeholders </a:t>
            </a:r>
            <a:endParaRPr/>
          </a:p>
          <a:p>
            <a:pPr indent="0" lvl="0" marL="0" marR="0" rtl="0" algn="l">
              <a:spcBef>
                <a:spcPts val="0"/>
              </a:spcBef>
              <a:spcAft>
                <a:spcPts val="0"/>
              </a:spcAft>
              <a:buNone/>
            </a:pPr>
            <a:r>
              <a:rPr b="0" i="0" lang="es" sz="1400" u="none" cap="none" strike="noStrike">
                <a:solidFill>
                  <a:srgbClr val="7F7F7F"/>
                </a:solidFill>
                <a:latin typeface="Calibri"/>
                <a:ea typeface="Calibri"/>
                <a:cs typeface="Calibri"/>
                <a:sym typeface="Calibri"/>
              </a:rPr>
              <a:t>(con una descripción por si nos hace falta)</a:t>
            </a:r>
            <a:endParaRPr b="0" i="0" sz="1400" u="none" cap="none" strike="noStrike">
              <a:solidFill>
                <a:srgbClr val="7F7F7F"/>
              </a:solidFill>
              <a:latin typeface="Calibri"/>
              <a:ea typeface="Calibri"/>
              <a:cs typeface="Calibri"/>
              <a:sym typeface="Calibri"/>
            </a:endParaRPr>
          </a:p>
        </p:txBody>
      </p:sp>
      <p:cxnSp>
        <p:nvCxnSpPr>
          <p:cNvPr id="567" name="Google Shape;567;p52"/>
          <p:cNvCxnSpPr>
            <a:stCxn id="566" idx="0"/>
            <a:endCxn id="542" idx="2"/>
          </p:cNvCxnSpPr>
          <p:nvPr/>
        </p:nvCxnSpPr>
        <p:spPr>
          <a:xfrm rot="10800000">
            <a:off x="1259536" y="2528027"/>
            <a:ext cx="0" cy="601200"/>
          </a:xfrm>
          <a:prstGeom prst="straightConnector1">
            <a:avLst/>
          </a:prstGeom>
          <a:noFill/>
          <a:ln cap="flat" cmpd="sng" w="19050">
            <a:solidFill>
              <a:srgbClr val="FA4F10"/>
            </a:solidFill>
            <a:prstDash val="solid"/>
            <a:round/>
            <a:headEnd len="med" w="med" type="stealth"/>
            <a:tailEnd len="med" w="med" type="stealth"/>
          </a:ln>
        </p:spPr>
      </p:cxnSp>
      <p:sp>
        <p:nvSpPr>
          <p:cNvPr id="568" name="Google Shape;568;p52"/>
          <p:cNvSpPr/>
          <p:nvPr/>
        </p:nvSpPr>
        <p:spPr>
          <a:xfrm>
            <a:off x="2736305" y="716599"/>
            <a:ext cx="3906600" cy="623100"/>
          </a:xfrm>
          <a:prstGeom prst="rect">
            <a:avLst/>
          </a:prstGeom>
          <a:solidFill>
            <a:schemeClr val="lt1"/>
          </a:solidFill>
          <a:ln>
            <a:noFill/>
          </a:ln>
        </p:spPr>
        <p:txBody>
          <a:bodyPr anchorCtr="0" anchor="t" bIns="45700" lIns="468000" spcFirstLastPara="1" rIns="468000" wrap="square" tIns="45700">
            <a:noAutofit/>
          </a:bodyPr>
          <a:lstStyle/>
          <a:p>
            <a:pPr indent="0" lvl="0" marL="0" marR="0" rtl="0" algn="ctr">
              <a:spcBef>
                <a:spcPts val="0"/>
              </a:spcBef>
              <a:spcAft>
                <a:spcPts val="0"/>
              </a:spcAft>
              <a:buNone/>
            </a:pPr>
            <a:r>
              <a:rPr b="0" i="0" lang="es" sz="2400" u="none" cap="none" strike="noStrike">
                <a:solidFill>
                  <a:srgbClr val="FA4F10"/>
                </a:solidFill>
                <a:latin typeface="Arial"/>
                <a:ea typeface="Arial"/>
                <a:cs typeface="Arial"/>
                <a:sym typeface="Arial"/>
              </a:rPr>
              <a:t>Nombre del proyecto</a:t>
            </a:r>
            <a:endParaRPr b="0" i="0" sz="2400" u="none" cap="none" strike="noStrike">
              <a:solidFill>
                <a:srgbClr val="FA4F10"/>
              </a:solidFill>
              <a:latin typeface="Arial"/>
              <a:ea typeface="Arial"/>
              <a:cs typeface="Arial"/>
              <a:sym typeface="Arial"/>
            </a:endParaRPr>
          </a:p>
        </p:txBody>
      </p:sp>
      <p:sp>
        <p:nvSpPr>
          <p:cNvPr id="569" name="Google Shape;569;p52"/>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6  De pronto hay que hablar de organización…</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meline sencillo">
  <p:cSld name="Timeline sencillo">
    <p:spTree>
      <p:nvGrpSpPr>
        <p:cNvPr id="570" name="Shape 570"/>
        <p:cNvGrpSpPr/>
        <p:nvPr/>
      </p:nvGrpSpPr>
      <p:grpSpPr>
        <a:xfrm>
          <a:off x="0" y="0"/>
          <a:ext cx="0" cy="0"/>
          <a:chOff x="0" y="0"/>
          <a:chExt cx="0" cy="0"/>
        </a:xfrm>
      </p:grpSpPr>
      <p:sp>
        <p:nvSpPr>
          <p:cNvPr id="571" name="Google Shape;571;p53"/>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572" name="Google Shape;572;p53"/>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573" name="Google Shape;573;p53"/>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574" name="Google Shape;574;p53"/>
          <p:cNvSpPr txBox="1"/>
          <p:nvPr/>
        </p:nvSpPr>
        <p:spPr>
          <a:xfrm>
            <a:off x="4068104" y="2421043"/>
            <a:ext cx="1440000" cy="2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575" name="Google Shape;575;p53"/>
          <p:cNvSpPr txBox="1"/>
          <p:nvPr/>
        </p:nvSpPr>
        <p:spPr>
          <a:xfrm>
            <a:off x="642938" y="843558"/>
            <a:ext cx="8033400" cy="981000"/>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7 </a:t>
            </a:r>
            <a:r>
              <a:rPr b="0" i="0" lang="es" sz="2000" u="none" cap="none" strike="noStrike">
                <a:solidFill>
                  <a:srgbClr val="FA4F10"/>
                </a:solidFill>
                <a:latin typeface="Calibri"/>
                <a:ea typeface="Calibri"/>
                <a:cs typeface="Calibri"/>
                <a:sym typeface="Calibri"/>
              </a:rPr>
              <a:t>Ejemplo de timeline sencillo</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No vale para cualquier cosa, pero sí para hacer un resumen ejecutivo de cualquier proceso que se quiera emprender en el cual se quieran representar varios valores, su progreso y queramos tener identificados rangos de tiempo de forma clara.</a:t>
            </a:r>
            <a:endParaRPr/>
          </a:p>
        </p:txBody>
      </p:sp>
      <p:sp>
        <p:nvSpPr>
          <p:cNvPr id="576" name="Google Shape;576;p53"/>
          <p:cNvSpPr/>
          <p:nvPr/>
        </p:nvSpPr>
        <p:spPr>
          <a:xfrm>
            <a:off x="642938" y="2661475"/>
            <a:ext cx="2016000" cy="405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Nombre de proceso</a:t>
            </a:r>
            <a:endParaRPr b="0" i="0" sz="1400" u="none" cap="none" strike="noStrike">
              <a:solidFill>
                <a:srgbClr val="0C0C0C"/>
              </a:solidFill>
              <a:latin typeface="Calibri"/>
              <a:ea typeface="Calibri"/>
              <a:cs typeface="Calibri"/>
              <a:sym typeface="Calibri"/>
            </a:endParaRPr>
          </a:p>
        </p:txBody>
      </p:sp>
      <p:sp>
        <p:nvSpPr>
          <p:cNvPr id="577" name="Google Shape;577;p53"/>
          <p:cNvSpPr/>
          <p:nvPr/>
        </p:nvSpPr>
        <p:spPr>
          <a:xfrm>
            <a:off x="642938" y="3075499"/>
            <a:ext cx="2016000" cy="405000"/>
          </a:xfrm>
          <a:prstGeom prst="rect">
            <a:avLst/>
          </a:prstGeom>
          <a:solidFill>
            <a:schemeClr val="lt1"/>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O nombre de equipo *</a:t>
            </a:r>
            <a:endParaRPr b="0" i="0" sz="1400" u="none" cap="none" strike="noStrike">
              <a:solidFill>
                <a:srgbClr val="0C0C0C"/>
              </a:solidFill>
              <a:latin typeface="Calibri"/>
              <a:ea typeface="Calibri"/>
              <a:cs typeface="Calibri"/>
              <a:sym typeface="Calibri"/>
            </a:endParaRPr>
          </a:p>
        </p:txBody>
      </p:sp>
      <p:sp>
        <p:nvSpPr>
          <p:cNvPr id="578" name="Google Shape;578;p53"/>
          <p:cNvSpPr/>
          <p:nvPr/>
        </p:nvSpPr>
        <p:spPr>
          <a:xfrm>
            <a:off x="642938" y="3489523"/>
            <a:ext cx="2016000" cy="405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O cualquier otra cosa</a:t>
            </a:r>
            <a:endParaRPr b="0" i="0" sz="1400" u="none" cap="none" strike="noStrike">
              <a:solidFill>
                <a:srgbClr val="0C0C0C"/>
              </a:solidFill>
              <a:latin typeface="Calibri"/>
              <a:ea typeface="Calibri"/>
              <a:cs typeface="Calibri"/>
              <a:sym typeface="Calibri"/>
            </a:endParaRPr>
          </a:p>
        </p:txBody>
      </p:sp>
      <p:sp>
        <p:nvSpPr>
          <p:cNvPr id="579" name="Google Shape;579;p53"/>
          <p:cNvSpPr/>
          <p:nvPr/>
        </p:nvSpPr>
        <p:spPr>
          <a:xfrm>
            <a:off x="2653482" y="2665942"/>
            <a:ext cx="5760000" cy="40950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580" name="Google Shape;580;p53"/>
          <p:cNvSpPr/>
          <p:nvPr/>
        </p:nvSpPr>
        <p:spPr>
          <a:xfrm>
            <a:off x="2653482" y="3066475"/>
            <a:ext cx="5760000" cy="4230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581" name="Google Shape;581;p53"/>
          <p:cNvSpPr/>
          <p:nvPr/>
        </p:nvSpPr>
        <p:spPr>
          <a:xfrm>
            <a:off x="2653482" y="3487473"/>
            <a:ext cx="5760000" cy="40950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582" name="Google Shape;582;p53"/>
          <p:cNvSpPr txBox="1"/>
          <p:nvPr/>
        </p:nvSpPr>
        <p:spPr>
          <a:xfrm>
            <a:off x="2634089" y="2421043"/>
            <a:ext cx="1440000" cy="2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583" name="Google Shape;583;p53"/>
          <p:cNvSpPr txBox="1"/>
          <p:nvPr/>
        </p:nvSpPr>
        <p:spPr>
          <a:xfrm>
            <a:off x="5508264" y="2421043"/>
            <a:ext cx="1440000" cy="2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584" name="Google Shape;584;p53"/>
          <p:cNvSpPr txBox="1"/>
          <p:nvPr/>
        </p:nvSpPr>
        <p:spPr>
          <a:xfrm>
            <a:off x="6975771" y="2421043"/>
            <a:ext cx="1440000" cy="2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585" name="Google Shape;585;p53"/>
          <p:cNvSpPr/>
          <p:nvPr/>
        </p:nvSpPr>
        <p:spPr>
          <a:xfrm>
            <a:off x="2921865" y="2661913"/>
            <a:ext cx="2987100" cy="405000"/>
          </a:xfrm>
          <a:prstGeom prst="rect">
            <a:avLst/>
          </a:prstGeom>
          <a:solidFill>
            <a:srgbClr val="00C4DE"/>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586" name="Google Shape;586;p53"/>
          <p:cNvSpPr/>
          <p:nvPr/>
        </p:nvSpPr>
        <p:spPr>
          <a:xfrm>
            <a:off x="3704336" y="3069106"/>
            <a:ext cx="2633400" cy="406800"/>
          </a:xfrm>
          <a:prstGeom prst="rect">
            <a:avLst/>
          </a:prstGeom>
          <a:solidFill>
            <a:srgbClr val="FA4F10"/>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sp>
        <p:nvSpPr>
          <p:cNvPr id="587" name="Google Shape;587;p53"/>
          <p:cNvSpPr/>
          <p:nvPr/>
        </p:nvSpPr>
        <p:spPr>
          <a:xfrm>
            <a:off x="4650432" y="3483443"/>
            <a:ext cx="2946000" cy="406800"/>
          </a:xfrm>
          <a:prstGeom prst="rect">
            <a:avLst/>
          </a:prstGeom>
          <a:solidFill>
            <a:srgbClr val="FA4F10"/>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600" u="none" cap="none" strike="noStrike">
              <a:solidFill>
                <a:schemeClr val="lt1"/>
              </a:solidFill>
              <a:latin typeface="Calibri"/>
              <a:ea typeface="Calibri"/>
              <a:cs typeface="Calibri"/>
              <a:sym typeface="Calibri"/>
            </a:endParaRPr>
          </a:p>
        </p:txBody>
      </p:sp>
      <p:cxnSp>
        <p:nvCxnSpPr>
          <p:cNvPr id="588" name="Google Shape;588;p53"/>
          <p:cNvCxnSpPr/>
          <p:nvPr/>
        </p:nvCxnSpPr>
        <p:spPr>
          <a:xfrm>
            <a:off x="4067944" y="2355726"/>
            <a:ext cx="0" cy="1531800"/>
          </a:xfrm>
          <a:prstGeom prst="straightConnector1">
            <a:avLst/>
          </a:prstGeom>
          <a:noFill/>
          <a:ln cap="flat" cmpd="sng" w="12700">
            <a:solidFill>
              <a:srgbClr val="BFBFBF"/>
            </a:solidFill>
            <a:prstDash val="dash"/>
            <a:round/>
            <a:headEnd len="sm" w="sm" type="none"/>
            <a:tailEnd len="sm" w="sm" type="none"/>
          </a:ln>
        </p:spPr>
      </p:cxnSp>
      <p:cxnSp>
        <p:nvCxnSpPr>
          <p:cNvPr id="589" name="Google Shape;589;p53"/>
          <p:cNvCxnSpPr/>
          <p:nvPr/>
        </p:nvCxnSpPr>
        <p:spPr>
          <a:xfrm>
            <a:off x="5508104" y="2355726"/>
            <a:ext cx="0" cy="1531800"/>
          </a:xfrm>
          <a:prstGeom prst="straightConnector1">
            <a:avLst/>
          </a:prstGeom>
          <a:noFill/>
          <a:ln cap="flat" cmpd="sng" w="12700">
            <a:solidFill>
              <a:srgbClr val="BFBFBF"/>
            </a:solidFill>
            <a:prstDash val="dash"/>
            <a:round/>
            <a:headEnd len="sm" w="sm" type="none"/>
            <a:tailEnd len="sm" w="sm" type="none"/>
          </a:ln>
        </p:spPr>
      </p:cxnSp>
      <p:cxnSp>
        <p:nvCxnSpPr>
          <p:cNvPr id="590" name="Google Shape;590;p53"/>
          <p:cNvCxnSpPr/>
          <p:nvPr/>
        </p:nvCxnSpPr>
        <p:spPr>
          <a:xfrm>
            <a:off x="6975771" y="2355726"/>
            <a:ext cx="0" cy="1531800"/>
          </a:xfrm>
          <a:prstGeom prst="straightConnector1">
            <a:avLst/>
          </a:prstGeom>
          <a:noFill/>
          <a:ln cap="flat" cmpd="sng" w="12700">
            <a:solidFill>
              <a:srgbClr val="BFBFBF"/>
            </a:solidFill>
            <a:prstDash val="dash"/>
            <a:round/>
            <a:headEnd len="sm" w="sm" type="none"/>
            <a:tailEnd len="sm" w="sm" type="none"/>
          </a:ln>
        </p:spPr>
      </p:cxnSp>
      <p:sp>
        <p:nvSpPr>
          <p:cNvPr id="591" name="Google Shape;591;p53"/>
          <p:cNvSpPr/>
          <p:nvPr/>
        </p:nvSpPr>
        <p:spPr>
          <a:xfrm>
            <a:off x="9468544" y="2661475"/>
            <a:ext cx="3312300" cy="24819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añadas más de cinco filas en esta lista. Esto no es un Project</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interesa tener más de cinco columnas para separar de forma conceptual la línea temporal; no ayuda sino que complica la comprensión.</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Deja las líneas separadoras de los meses por encima. Se va a entender mucho mejor así</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Mantén la proporción de las unidades de medida en las columnas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Codifica con diferente color si lo necesitas. La codificación de color sólo funciona cuando se utiliza de forma puntual. No tiene sentido que haya tres elementos diferenciados</a:t>
            </a:r>
            <a:endParaRPr b="0" i="0" sz="1200" u="none" cap="none" strike="noStrike">
              <a:solidFill>
                <a:srgbClr val="0C0C0C"/>
              </a:solidFill>
              <a:latin typeface="Calibri"/>
              <a:ea typeface="Calibri"/>
              <a:cs typeface="Calibri"/>
              <a:sym typeface="Calibri"/>
            </a:endParaRPr>
          </a:p>
        </p:txBody>
      </p:sp>
      <p:sp>
        <p:nvSpPr>
          <p:cNvPr id="592" name="Google Shape;592;p53"/>
          <p:cNvSpPr/>
          <p:nvPr/>
        </p:nvSpPr>
        <p:spPr>
          <a:xfrm flipH="1">
            <a:off x="2634190" y="4225397"/>
            <a:ext cx="5811600" cy="290700"/>
          </a:xfrm>
          <a:prstGeom prst="rect">
            <a:avLst/>
          </a:prstGeom>
          <a:no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 Mira que bien que he dedicido meter un pie aclaratorio como el que hemos visto antes. Añadid espaciado cuando tengáis elementos con información como este</a:t>
            </a:r>
            <a:endParaRPr b="0" i="0" sz="1100" u="none" cap="none" strike="noStrike">
              <a:solidFill>
                <a:srgbClr val="7F7F7F"/>
              </a:solidFill>
              <a:latin typeface="Calibri"/>
              <a:ea typeface="Calibri"/>
              <a:cs typeface="Calibri"/>
              <a:sym typeface="Calibri"/>
            </a:endParaRPr>
          </a:p>
        </p:txBody>
      </p:sp>
      <p:cxnSp>
        <p:nvCxnSpPr>
          <p:cNvPr id="593" name="Google Shape;593;p53"/>
          <p:cNvCxnSpPr/>
          <p:nvPr/>
        </p:nvCxnSpPr>
        <p:spPr>
          <a:xfrm>
            <a:off x="2658938" y="4212395"/>
            <a:ext cx="5735400" cy="0"/>
          </a:xfrm>
          <a:prstGeom prst="straightConnector1">
            <a:avLst/>
          </a:prstGeom>
          <a:noFill/>
          <a:ln cap="flat" cmpd="sng" w="12700">
            <a:solidFill>
              <a:srgbClr val="00C4DE"/>
            </a:solidFill>
            <a:prstDash val="solid"/>
            <a:round/>
            <a:headEnd len="sm" w="sm" type="none"/>
            <a:tailEnd len="sm" w="sm" type="none"/>
          </a:ln>
        </p:spPr>
      </p:cxnSp>
      <p:sp>
        <p:nvSpPr>
          <p:cNvPr id="594" name="Google Shape;594;p53"/>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7  Y de planificaciones divertidas …</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etalle de timeline">
  <p:cSld name="Detalle de timeline">
    <p:spTree>
      <p:nvGrpSpPr>
        <p:cNvPr id="595" name="Shape 595"/>
        <p:cNvGrpSpPr/>
        <p:nvPr/>
      </p:nvGrpSpPr>
      <p:grpSpPr>
        <a:xfrm>
          <a:off x="0" y="0"/>
          <a:ext cx="0" cy="0"/>
          <a:chOff x="0" y="0"/>
          <a:chExt cx="0" cy="0"/>
        </a:xfrm>
      </p:grpSpPr>
      <p:sp>
        <p:nvSpPr>
          <p:cNvPr id="596" name="Google Shape;596;p54"/>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597" name="Google Shape;597;p54"/>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598" name="Google Shape;598;p54"/>
          <p:cNvSpPr txBox="1"/>
          <p:nvPr/>
        </p:nvSpPr>
        <p:spPr>
          <a:xfrm>
            <a:off x="642938" y="843558"/>
            <a:ext cx="8033400" cy="981000"/>
          </a:xfrm>
          <a:prstGeom prst="rect">
            <a:avLst/>
          </a:prstGeom>
          <a:noFill/>
          <a:ln>
            <a:noFill/>
          </a:ln>
        </p:spPr>
        <p:txBody>
          <a:bodyPr anchorCtr="0" anchor="t" bIns="0" lIns="0" spcFirstLastPara="1" rIns="0" wrap="square" tIns="45700">
            <a:noAutofit/>
          </a:bodyPr>
          <a:lstStyle/>
          <a:p>
            <a:pPr indent="0" lvl="0" marL="0" marR="0" rtl="0" algn="l">
              <a:lnSpc>
                <a:spcPct val="100000"/>
              </a:lnSpc>
              <a:spcBef>
                <a:spcPts val="0"/>
              </a:spcBef>
              <a:spcAft>
                <a:spcPts val="0"/>
              </a:spcAft>
              <a:buClr>
                <a:srgbClr val="000000"/>
              </a:buClr>
              <a:buFont typeface="Calibri"/>
              <a:buNone/>
            </a:pPr>
            <a:r>
              <a:rPr b="0" i="0" lang="es" sz="2000" u="none" cap="none" strike="noStrike">
                <a:solidFill>
                  <a:srgbClr val="000000"/>
                </a:solidFill>
                <a:latin typeface="Calibri"/>
                <a:ea typeface="Calibri"/>
                <a:cs typeface="Calibri"/>
                <a:sym typeface="Calibri"/>
              </a:rPr>
              <a:t>7 </a:t>
            </a:r>
            <a:r>
              <a:rPr b="0" i="0" lang="es" sz="2000" u="none" cap="none" strike="noStrike">
                <a:solidFill>
                  <a:srgbClr val="FA4F10"/>
                </a:solidFill>
                <a:latin typeface="Calibri"/>
                <a:ea typeface="Calibri"/>
                <a:cs typeface="Calibri"/>
                <a:sym typeface="Calibri"/>
              </a:rPr>
              <a:t>Ejemplo de timeline detallado</a:t>
            </a:r>
            <a:endParaRPr/>
          </a:p>
          <a:p>
            <a:pPr indent="0" lvl="0" marL="0" marR="0" rtl="0" algn="l">
              <a:lnSpc>
                <a:spcPct val="100000"/>
              </a:lnSpc>
              <a:spcBef>
                <a:spcPts val="0"/>
              </a:spcBef>
              <a:spcAft>
                <a:spcPts val="0"/>
              </a:spcAft>
              <a:buClr>
                <a:schemeClr val="dk1"/>
              </a:buClr>
              <a:buFont typeface="Calibri"/>
              <a:buNone/>
            </a:pPr>
            <a:r>
              <a:t/>
            </a:r>
            <a:endParaRPr b="0" i="0" sz="1400" u="none" cap="none" strike="noStrike">
              <a:solidFill>
                <a:srgbClr val="3F3F3F"/>
              </a:solidFill>
              <a:latin typeface="Calibri"/>
              <a:ea typeface="Calibri"/>
              <a:cs typeface="Calibri"/>
              <a:sym typeface="Calibri"/>
            </a:endParaRPr>
          </a:p>
          <a:p>
            <a:pPr indent="0" lvl="0" marL="0" marR="0" rtl="0" algn="l">
              <a:lnSpc>
                <a:spcPct val="100000"/>
              </a:lnSpc>
              <a:spcBef>
                <a:spcPts val="0"/>
              </a:spcBef>
              <a:spcAft>
                <a:spcPts val="0"/>
              </a:spcAft>
              <a:buClr>
                <a:srgbClr val="3F3F3F"/>
              </a:buClr>
              <a:buFont typeface="Calibri"/>
              <a:buNone/>
            </a:pPr>
            <a:r>
              <a:rPr b="0" i="0" lang="es" sz="1600" u="none" cap="none" strike="noStrike">
                <a:solidFill>
                  <a:srgbClr val="3F3F3F"/>
                </a:solidFill>
                <a:latin typeface="Calibri"/>
                <a:ea typeface="Calibri"/>
                <a:cs typeface="Calibri"/>
                <a:sym typeface="Calibri"/>
              </a:rPr>
              <a:t>Aquí tienes un desglose que puede servirte para detallar lo que sucede a continuación de tu resumen ejecutivo (timeline sencillo). No siempre vas a poder usarlo, pero puede servir para aclarar algunas ideas</a:t>
            </a:r>
            <a:endParaRPr/>
          </a:p>
        </p:txBody>
      </p:sp>
      <p:cxnSp>
        <p:nvCxnSpPr>
          <p:cNvPr id="599" name="Google Shape;599;p54"/>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600" name="Google Shape;600;p54"/>
          <p:cNvSpPr/>
          <p:nvPr/>
        </p:nvSpPr>
        <p:spPr>
          <a:xfrm>
            <a:off x="710991" y="2359770"/>
            <a:ext cx="1908000" cy="19839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601" name="Google Shape;601;p54"/>
          <p:cNvSpPr/>
          <p:nvPr/>
        </p:nvSpPr>
        <p:spPr>
          <a:xfrm>
            <a:off x="2615187" y="2359770"/>
            <a:ext cx="1908000" cy="198390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602" name="Google Shape;602;p54"/>
          <p:cNvSpPr/>
          <p:nvPr/>
        </p:nvSpPr>
        <p:spPr>
          <a:xfrm>
            <a:off x="4517324" y="2359770"/>
            <a:ext cx="1908000" cy="1983900"/>
          </a:xfrm>
          <a:prstGeom prst="rect">
            <a:avLst/>
          </a:prstGeom>
          <a:solidFill>
            <a:srgbClr val="F2F2F2"/>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603" name="Google Shape;603;p54"/>
          <p:cNvSpPr/>
          <p:nvPr/>
        </p:nvSpPr>
        <p:spPr>
          <a:xfrm>
            <a:off x="6420354" y="2359770"/>
            <a:ext cx="1908000" cy="1983900"/>
          </a:xfrm>
          <a:prstGeom prst="rect">
            <a:avLst/>
          </a:prstGeom>
          <a:solidFill>
            <a:srgbClr val="D8D8D8"/>
          </a:solidFill>
          <a:ln>
            <a:noFill/>
          </a:ln>
        </p:spPr>
        <p:txBody>
          <a:bodyPr anchorCtr="0" anchor="ctr" bIns="45700" lIns="180000" spcFirstLastPara="1" rIns="180000" wrap="square" tIns="45700">
            <a:noAutofit/>
          </a:bodyPr>
          <a:lstStyle/>
          <a:p>
            <a:pPr indent="0" lvl="0" marL="0" marR="0" rtl="0" algn="l">
              <a:spcBef>
                <a:spcPts val="0"/>
              </a:spcBef>
              <a:spcAft>
                <a:spcPts val="0"/>
              </a:spcAft>
              <a:buNone/>
            </a:pPr>
            <a:r>
              <a:t/>
            </a:r>
            <a:endParaRPr b="0" i="0" sz="1400" u="none" cap="none" strike="noStrike">
              <a:solidFill>
                <a:srgbClr val="0C0C0C"/>
              </a:solidFill>
              <a:latin typeface="Calibri"/>
              <a:ea typeface="Calibri"/>
              <a:cs typeface="Calibri"/>
              <a:sym typeface="Calibri"/>
            </a:endParaRPr>
          </a:p>
        </p:txBody>
      </p:sp>
      <p:sp>
        <p:nvSpPr>
          <p:cNvPr id="604" name="Google Shape;604;p54"/>
          <p:cNvSpPr txBox="1"/>
          <p:nvPr/>
        </p:nvSpPr>
        <p:spPr>
          <a:xfrm>
            <a:off x="6500457" y="2051338"/>
            <a:ext cx="1832700" cy="2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605" name="Google Shape;605;p54"/>
          <p:cNvSpPr txBox="1"/>
          <p:nvPr/>
        </p:nvSpPr>
        <p:spPr>
          <a:xfrm>
            <a:off x="4585932" y="2051338"/>
            <a:ext cx="1860600" cy="2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606" name="Google Shape;606;p54"/>
          <p:cNvSpPr txBox="1"/>
          <p:nvPr/>
        </p:nvSpPr>
        <p:spPr>
          <a:xfrm>
            <a:off x="2642833" y="2051338"/>
            <a:ext cx="1881900" cy="2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607" name="Google Shape;607;p54"/>
          <p:cNvSpPr txBox="1"/>
          <p:nvPr/>
        </p:nvSpPr>
        <p:spPr>
          <a:xfrm>
            <a:off x="728307" y="2051338"/>
            <a:ext cx="1959900" cy="231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0" i="1" lang="es" sz="1400" u="none" cap="none" strike="noStrike">
                <a:solidFill>
                  <a:srgbClr val="BFBFBF"/>
                </a:solidFill>
                <a:latin typeface="Calibri"/>
                <a:ea typeface="Calibri"/>
                <a:cs typeface="Calibri"/>
                <a:sym typeface="Calibri"/>
              </a:rPr>
              <a:t>1 mes</a:t>
            </a:r>
            <a:endParaRPr b="0" i="1" sz="1400" u="none" cap="none" strike="noStrike">
              <a:solidFill>
                <a:srgbClr val="BFBFBF"/>
              </a:solidFill>
              <a:latin typeface="Calibri"/>
              <a:ea typeface="Calibri"/>
              <a:cs typeface="Calibri"/>
              <a:sym typeface="Calibri"/>
            </a:endParaRPr>
          </a:p>
        </p:txBody>
      </p:sp>
      <p:sp>
        <p:nvSpPr>
          <p:cNvPr id="608" name="Google Shape;608;p54"/>
          <p:cNvSpPr/>
          <p:nvPr/>
        </p:nvSpPr>
        <p:spPr>
          <a:xfrm>
            <a:off x="1295848" y="2392756"/>
            <a:ext cx="19080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ctr">
              <a:spcBef>
                <a:spcPts val="0"/>
              </a:spcBef>
              <a:spcAft>
                <a:spcPts val="0"/>
              </a:spcAft>
              <a:buNone/>
            </a:pPr>
            <a:r>
              <a:rPr b="0" i="0" lang="es" sz="1600" u="none" cap="none" strike="noStrike">
                <a:solidFill>
                  <a:schemeClr val="lt1"/>
                </a:solidFill>
                <a:latin typeface="Calibri"/>
                <a:ea typeface="Calibri"/>
                <a:cs typeface="Calibri"/>
                <a:sym typeface="Calibri"/>
              </a:rPr>
              <a:t>Título de cosa</a:t>
            </a:r>
            <a:endParaRPr b="0" i="0" sz="1600" u="none" cap="none" strike="noStrike">
              <a:solidFill>
                <a:schemeClr val="lt1"/>
              </a:solidFill>
              <a:latin typeface="Calibri"/>
              <a:ea typeface="Calibri"/>
              <a:cs typeface="Calibri"/>
              <a:sym typeface="Calibri"/>
            </a:endParaRPr>
          </a:p>
        </p:txBody>
      </p:sp>
      <p:sp>
        <p:nvSpPr>
          <p:cNvPr id="609" name="Google Shape;609;p54"/>
          <p:cNvSpPr/>
          <p:nvPr/>
        </p:nvSpPr>
        <p:spPr>
          <a:xfrm>
            <a:off x="1295848" y="2724656"/>
            <a:ext cx="1908000" cy="1603500"/>
          </a:xfrm>
          <a:prstGeom prst="rect">
            <a:avLst/>
          </a:prstGeom>
          <a:solidFill>
            <a:schemeClr val="lt1">
              <a:alpha val="69800"/>
            </a:schemeClr>
          </a:solidFill>
          <a:ln>
            <a:noFill/>
          </a:ln>
        </p:spPr>
        <p:txBody>
          <a:bodyPr anchorCtr="0" anchor="t" bIns="180000" lIns="180000" spcFirstLastPara="1" rIns="180000" wrap="square" tIns="180000">
            <a:noAutofit/>
          </a:bodyPr>
          <a:lstStyle/>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Conceptualización</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Línea gráfica</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Análisis funcional</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Arquitectura</a:t>
            </a:r>
            <a:endParaRPr b="0" i="0" sz="1600" u="none" cap="none" strike="noStrike">
              <a:solidFill>
                <a:srgbClr val="0C0C0C"/>
              </a:solidFill>
              <a:latin typeface="Calibri"/>
              <a:ea typeface="Calibri"/>
              <a:cs typeface="Calibri"/>
              <a:sym typeface="Calibri"/>
            </a:endParaRPr>
          </a:p>
        </p:txBody>
      </p:sp>
      <p:sp>
        <p:nvSpPr>
          <p:cNvPr id="610" name="Google Shape;610;p54"/>
          <p:cNvSpPr/>
          <p:nvPr/>
        </p:nvSpPr>
        <p:spPr>
          <a:xfrm>
            <a:off x="3229423" y="2392756"/>
            <a:ext cx="30051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ctr">
              <a:spcBef>
                <a:spcPts val="0"/>
              </a:spcBef>
              <a:spcAft>
                <a:spcPts val="0"/>
              </a:spcAft>
              <a:buNone/>
            </a:pPr>
            <a:r>
              <a:rPr b="0" i="0" lang="es" sz="1600" u="none" cap="none" strike="noStrike">
                <a:solidFill>
                  <a:schemeClr val="lt1"/>
                </a:solidFill>
                <a:latin typeface="Calibri"/>
                <a:ea typeface="Calibri"/>
                <a:cs typeface="Calibri"/>
                <a:sym typeface="Calibri"/>
              </a:rPr>
              <a:t>Título de cosa más larga</a:t>
            </a:r>
            <a:endParaRPr b="0" i="0" sz="1600" u="none" cap="none" strike="noStrike">
              <a:solidFill>
                <a:schemeClr val="lt1"/>
              </a:solidFill>
              <a:latin typeface="Calibri"/>
              <a:ea typeface="Calibri"/>
              <a:cs typeface="Calibri"/>
              <a:sym typeface="Calibri"/>
            </a:endParaRPr>
          </a:p>
        </p:txBody>
      </p:sp>
      <p:sp>
        <p:nvSpPr>
          <p:cNvPr id="611" name="Google Shape;611;p54"/>
          <p:cNvSpPr/>
          <p:nvPr/>
        </p:nvSpPr>
        <p:spPr>
          <a:xfrm>
            <a:off x="3229423" y="2724656"/>
            <a:ext cx="3005100" cy="1603500"/>
          </a:xfrm>
          <a:prstGeom prst="rect">
            <a:avLst/>
          </a:prstGeom>
          <a:solidFill>
            <a:schemeClr val="lt1">
              <a:alpha val="69800"/>
            </a:schemeClr>
          </a:solidFill>
          <a:ln>
            <a:noFill/>
          </a:ln>
        </p:spPr>
        <p:txBody>
          <a:bodyPr anchorCtr="0" anchor="t" bIns="180000" lIns="180000" spcFirstLastPara="1" rIns="180000" wrap="square" tIns="180000">
            <a:noAutofit/>
          </a:bodyPr>
          <a:lstStyle/>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Seguros de moto</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Seguros de hogar</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Seguros de Salud y vida</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Hogar y parientes</a:t>
            </a:r>
            <a:endParaRPr/>
          </a:p>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Una última opción</a:t>
            </a:r>
            <a:endParaRPr b="0" i="0" sz="1600" u="none" cap="none" strike="noStrike">
              <a:solidFill>
                <a:srgbClr val="0C0C0C"/>
              </a:solidFill>
              <a:latin typeface="Calibri"/>
              <a:ea typeface="Calibri"/>
              <a:cs typeface="Calibri"/>
              <a:sym typeface="Calibri"/>
            </a:endParaRPr>
          </a:p>
        </p:txBody>
      </p:sp>
      <p:sp>
        <p:nvSpPr>
          <p:cNvPr id="612" name="Google Shape;612;p54"/>
          <p:cNvSpPr/>
          <p:nvPr/>
        </p:nvSpPr>
        <p:spPr>
          <a:xfrm flipH="1">
            <a:off x="5534701" y="4407954"/>
            <a:ext cx="1361700" cy="221100"/>
          </a:xfrm>
          <a:prstGeom prst="rect">
            <a:avLst/>
          </a:prstGeom>
          <a:noFill/>
          <a:ln>
            <a:noFill/>
          </a:ln>
        </p:spPr>
        <p:txBody>
          <a:bodyPr anchorCtr="0" anchor="ctr" bIns="45700" lIns="180000" spcFirstLastPara="1" rIns="180000" wrap="square" tIns="45700">
            <a:noAutofit/>
          </a:bodyPr>
          <a:lstStyle/>
          <a:p>
            <a:pPr indent="0" lvl="0" marL="0" marR="0" rtl="0" algn="ctr">
              <a:spcBef>
                <a:spcPts val="0"/>
              </a:spcBef>
              <a:spcAft>
                <a:spcPts val="0"/>
              </a:spcAft>
              <a:buNone/>
            </a:pPr>
            <a:r>
              <a:rPr b="0" i="0" lang="es" sz="1100" u="none" cap="none" strike="noStrike">
                <a:solidFill>
                  <a:srgbClr val="FA4F10"/>
                </a:solidFill>
                <a:latin typeface="Calibri"/>
                <a:ea typeface="Calibri"/>
                <a:cs typeface="Calibri"/>
                <a:sym typeface="Calibri"/>
              </a:rPr>
              <a:t>Fin del desarrollo</a:t>
            </a:r>
            <a:endParaRPr b="0" i="0" sz="1100" u="none" cap="none" strike="noStrike">
              <a:solidFill>
                <a:srgbClr val="FA4F10"/>
              </a:solidFill>
              <a:latin typeface="Calibri"/>
              <a:ea typeface="Calibri"/>
              <a:cs typeface="Calibri"/>
              <a:sym typeface="Calibri"/>
            </a:endParaRPr>
          </a:p>
        </p:txBody>
      </p:sp>
      <p:sp>
        <p:nvSpPr>
          <p:cNvPr id="613" name="Google Shape;613;p54"/>
          <p:cNvSpPr/>
          <p:nvPr/>
        </p:nvSpPr>
        <p:spPr>
          <a:xfrm flipH="1">
            <a:off x="7380461" y="4480041"/>
            <a:ext cx="1361700" cy="221100"/>
          </a:xfrm>
          <a:prstGeom prst="rect">
            <a:avLst/>
          </a:prstGeom>
          <a:noFill/>
          <a:ln>
            <a:noFill/>
          </a:ln>
        </p:spPr>
        <p:txBody>
          <a:bodyPr anchorCtr="0" anchor="ctr" bIns="45700" lIns="180000" spcFirstLastPara="1" rIns="180000" wrap="square" tIns="45700">
            <a:noAutofit/>
          </a:bodyPr>
          <a:lstStyle/>
          <a:p>
            <a:pPr indent="0" lvl="0" marL="0" marR="0" rtl="0" algn="ctr">
              <a:spcBef>
                <a:spcPts val="0"/>
              </a:spcBef>
              <a:spcAft>
                <a:spcPts val="0"/>
              </a:spcAft>
              <a:buNone/>
            </a:pPr>
            <a:r>
              <a:rPr b="0" i="0" lang="es" sz="1100" u="none" cap="none" strike="noStrike">
                <a:solidFill>
                  <a:srgbClr val="FA4F10"/>
                </a:solidFill>
                <a:latin typeface="Calibri"/>
                <a:ea typeface="Calibri"/>
                <a:cs typeface="Calibri"/>
                <a:sym typeface="Calibri"/>
              </a:rPr>
              <a:t>Puesta en producción</a:t>
            </a:r>
            <a:endParaRPr b="0" i="0" sz="1100" u="none" cap="none" strike="noStrike">
              <a:solidFill>
                <a:srgbClr val="FA4F10"/>
              </a:solidFill>
              <a:latin typeface="Calibri"/>
              <a:ea typeface="Calibri"/>
              <a:cs typeface="Calibri"/>
              <a:sym typeface="Calibri"/>
            </a:endParaRPr>
          </a:p>
        </p:txBody>
      </p:sp>
      <p:sp>
        <p:nvSpPr>
          <p:cNvPr id="614" name="Google Shape;614;p54"/>
          <p:cNvSpPr/>
          <p:nvPr/>
        </p:nvSpPr>
        <p:spPr>
          <a:xfrm>
            <a:off x="6267898" y="2392756"/>
            <a:ext cx="18105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ctr">
              <a:spcBef>
                <a:spcPts val="0"/>
              </a:spcBef>
              <a:spcAft>
                <a:spcPts val="0"/>
              </a:spcAft>
              <a:buNone/>
            </a:pPr>
            <a:r>
              <a:rPr b="0" i="0" lang="es" sz="1600" u="none" cap="none" strike="noStrike">
                <a:solidFill>
                  <a:schemeClr val="lt1"/>
                </a:solidFill>
                <a:latin typeface="Calibri"/>
                <a:ea typeface="Calibri"/>
                <a:cs typeface="Calibri"/>
                <a:sym typeface="Calibri"/>
              </a:rPr>
              <a:t>Sprint escoba</a:t>
            </a:r>
            <a:endParaRPr b="0" i="0" sz="1600" u="none" cap="none" strike="noStrike">
              <a:solidFill>
                <a:schemeClr val="lt1"/>
              </a:solidFill>
              <a:latin typeface="Calibri"/>
              <a:ea typeface="Calibri"/>
              <a:cs typeface="Calibri"/>
              <a:sym typeface="Calibri"/>
            </a:endParaRPr>
          </a:p>
        </p:txBody>
      </p:sp>
      <p:sp>
        <p:nvSpPr>
          <p:cNvPr id="615" name="Google Shape;615;p54"/>
          <p:cNvSpPr/>
          <p:nvPr/>
        </p:nvSpPr>
        <p:spPr>
          <a:xfrm>
            <a:off x="6267898" y="2724656"/>
            <a:ext cx="1810500" cy="1603500"/>
          </a:xfrm>
          <a:prstGeom prst="rect">
            <a:avLst/>
          </a:prstGeom>
          <a:solidFill>
            <a:schemeClr val="lt1">
              <a:alpha val="69800"/>
            </a:schemeClr>
          </a:solidFill>
          <a:ln>
            <a:noFill/>
          </a:ln>
        </p:spPr>
        <p:txBody>
          <a:bodyPr anchorCtr="0" anchor="t" bIns="180000" lIns="180000" spcFirstLastPara="1" rIns="180000" wrap="square" tIns="180000">
            <a:noAutofit/>
          </a:bodyPr>
          <a:lstStyle/>
          <a:p>
            <a:pPr indent="0" lvl="0" marL="0" marR="0" rtl="0" algn="ctr">
              <a:lnSpc>
                <a:spcPct val="150000"/>
              </a:lnSpc>
              <a:spcBef>
                <a:spcPts val="0"/>
              </a:spcBef>
              <a:spcAft>
                <a:spcPts val="0"/>
              </a:spcAft>
              <a:buNone/>
            </a:pPr>
            <a:r>
              <a:rPr b="0" i="0" lang="es" sz="1600" u="none" cap="none" strike="noStrike">
                <a:solidFill>
                  <a:srgbClr val="0C0C0C"/>
                </a:solidFill>
                <a:latin typeface="Calibri"/>
                <a:ea typeface="Calibri"/>
                <a:cs typeface="Calibri"/>
                <a:sym typeface="Calibri"/>
              </a:rPr>
              <a:t>Implantación y pruebas</a:t>
            </a:r>
            <a:endParaRPr b="0" i="0" sz="1600" u="none" cap="none" strike="noStrike">
              <a:solidFill>
                <a:srgbClr val="0C0C0C"/>
              </a:solidFill>
              <a:latin typeface="Calibri"/>
              <a:ea typeface="Calibri"/>
              <a:cs typeface="Calibri"/>
              <a:sym typeface="Calibri"/>
            </a:endParaRPr>
          </a:p>
        </p:txBody>
      </p:sp>
      <p:sp>
        <p:nvSpPr>
          <p:cNvPr id="616" name="Google Shape;616;p54"/>
          <p:cNvSpPr/>
          <p:nvPr/>
        </p:nvSpPr>
        <p:spPr>
          <a:xfrm>
            <a:off x="6139226" y="4339661"/>
            <a:ext cx="144000" cy="54000"/>
          </a:xfrm>
          <a:prstGeom prst="triangle">
            <a:avLst>
              <a:gd fmla="val 50000" name="adj"/>
            </a:avLst>
          </a:prstGeom>
          <a:solidFill>
            <a:srgbClr val="FA4F1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617" name="Google Shape;617;p54"/>
          <p:cNvSpPr/>
          <p:nvPr/>
        </p:nvSpPr>
        <p:spPr>
          <a:xfrm>
            <a:off x="7996601" y="4339661"/>
            <a:ext cx="144000" cy="54000"/>
          </a:xfrm>
          <a:prstGeom prst="triangle">
            <a:avLst>
              <a:gd fmla="val 50000" name="adj"/>
            </a:avLst>
          </a:prstGeom>
          <a:solidFill>
            <a:srgbClr val="FA4F1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618" name="Google Shape;618;p54"/>
          <p:cNvSpPr/>
          <p:nvPr/>
        </p:nvSpPr>
        <p:spPr>
          <a:xfrm>
            <a:off x="9540552" y="2359770"/>
            <a:ext cx="3312300" cy="18993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Esta gráfica no funciona para más de cuatro elementos.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reduzcas el tamaño de fuente; no se te va a leer bien</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Mantén el alto de los bloques aunque no tengas el mismo contenido siempre</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Respeta la proporción en las unidades que muestras en las columnas. Sin ellas no hay forma de medir visualmente lo que quieres contar aquí (no basta con el texto que indica el periodo)</a:t>
            </a:r>
            <a:endParaRPr b="0" i="0" sz="1200" u="none" cap="none" strike="noStrike">
              <a:solidFill>
                <a:srgbClr val="0C0C0C"/>
              </a:solidFill>
              <a:latin typeface="Calibri"/>
              <a:ea typeface="Calibri"/>
              <a:cs typeface="Calibri"/>
              <a:sym typeface="Calibri"/>
            </a:endParaRPr>
          </a:p>
        </p:txBody>
      </p:sp>
      <p:sp>
        <p:nvSpPr>
          <p:cNvPr id="619" name="Google Shape;619;p54"/>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7  Incluso se plantea aventurarse al detalle total…</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jemplo disposición de equipos">
  <p:cSld name="Ejemplo disposición de equipos">
    <p:spTree>
      <p:nvGrpSpPr>
        <p:cNvPr id="620" name="Shape 620"/>
        <p:cNvGrpSpPr/>
        <p:nvPr/>
      </p:nvGrpSpPr>
      <p:grpSpPr>
        <a:xfrm>
          <a:off x="0" y="0"/>
          <a:ext cx="0" cy="0"/>
          <a:chOff x="0" y="0"/>
          <a:chExt cx="0" cy="0"/>
        </a:xfrm>
      </p:grpSpPr>
      <p:sp>
        <p:nvSpPr>
          <p:cNvPr id="621" name="Google Shape;621;p55"/>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622" name="Google Shape;622;p55"/>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623" name="Google Shape;623;p55"/>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624" name="Google Shape;624;p55"/>
          <p:cNvSpPr/>
          <p:nvPr/>
        </p:nvSpPr>
        <p:spPr>
          <a:xfrm>
            <a:off x="642938" y="1261319"/>
            <a:ext cx="2016000" cy="7734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Señor de UX</a:t>
            </a:r>
            <a:endParaRPr b="0" i="0" sz="1600" u="none" cap="none" strike="noStrike">
              <a:solidFill>
                <a:srgbClr val="0C0C0C"/>
              </a:solidFill>
              <a:latin typeface="Calibri"/>
              <a:ea typeface="Calibri"/>
              <a:cs typeface="Calibri"/>
              <a:sym typeface="Calibri"/>
            </a:endParaRPr>
          </a:p>
        </p:txBody>
      </p:sp>
      <p:sp>
        <p:nvSpPr>
          <p:cNvPr id="625" name="Google Shape;625;p55"/>
          <p:cNvSpPr/>
          <p:nvPr/>
        </p:nvSpPr>
        <p:spPr>
          <a:xfrm>
            <a:off x="2633663" y="1261319"/>
            <a:ext cx="4026600" cy="773400"/>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Criatura dedicada a definir con el cliente cómo se traduce su negocio de forma eficaz y siempre adaptada a los potenciales usuarios</a:t>
            </a:r>
            <a:endParaRPr b="0" i="0" sz="1400" u="none" cap="none" strike="noStrike">
              <a:solidFill>
                <a:srgbClr val="0C0C0C"/>
              </a:solidFill>
              <a:latin typeface="Calibri"/>
              <a:ea typeface="Calibri"/>
              <a:cs typeface="Calibri"/>
              <a:sym typeface="Calibri"/>
            </a:endParaRPr>
          </a:p>
        </p:txBody>
      </p:sp>
      <p:sp>
        <p:nvSpPr>
          <p:cNvPr id="626" name="Google Shape;626;p55"/>
          <p:cNvSpPr/>
          <p:nvPr/>
        </p:nvSpPr>
        <p:spPr>
          <a:xfrm>
            <a:off x="6653213" y="1261319"/>
            <a:ext cx="1909800" cy="773400"/>
          </a:xfrm>
          <a:prstGeom prst="rect">
            <a:avLst/>
          </a:prstGeom>
          <a:solidFill>
            <a:srgbClr val="00C4DE"/>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1 persona 100%</a:t>
            </a:r>
            <a:endParaRPr b="0" i="0" sz="1600" u="none" cap="none" strike="noStrike">
              <a:solidFill>
                <a:schemeClr val="lt1"/>
              </a:solidFill>
              <a:latin typeface="Calibri"/>
              <a:ea typeface="Calibri"/>
              <a:cs typeface="Calibri"/>
              <a:sym typeface="Calibri"/>
            </a:endParaRPr>
          </a:p>
        </p:txBody>
      </p:sp>
      <p:sp>
        <p:nvSpPr>
          <p:cNvPr id="627" name="Google Shape;627;p55"/>
          <p:cNvSpPr/>
          <p:nvPr/>
        </p:nvSpPr>
        <p:spPr>
          <a:xfrm>
            <a:off x="642938" y="2032844"/>
            <a:ext cx="2016000" cy="588900"/>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Señor que diseña</a:t>
            </a:r>
            <a:endParaRPr b="0" i="0" sz="1600" u="none" cap="none" strike="noStrike">
              <a:solidFill>
                <a:srgbClr val="0C0C0C"/>
              </a:solidFill>
              <a:latin typeface="Calibri"/>
              <a:ea typeface="Calibri"/>
              <a:cs typeface="Calibri"/>
              <a:sym typeface="Calibri"/>
            </a:endParaRPr>
          </a:p>
        </p:txBody>
      </p:sp>
      <p:sp>
        <p:nvSpPr>
          <p:cNvPr id="628" name="Google Shape;628;p55"/>
          <p:cNvSpPr/>
          <p:nvPr/>
        </p:nvSpPr>
        <p:spPr>
          <a:xfrm>
            <a:off x="2633663" y="2032844"/>
            <a:ext cx="4026600" cy="5889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Criatura amante de las cosas que brillan y lucen, se esmerará en que todo quede en su lugar</a:t>
            </a:r>
            <a:endParaRPr b="0" i="0" sz="1400" u="none" cap="none" strike="noStrike">
              <a:solidFill>
                <a:srgbClr val="0C0C0C"/>
              </a:solidFill>
              <a:latin typeface="Calibri"/>
              <a:ea typeface="Calibri"/>
              <a:cs typeface="Calibri"/>
              <a:sym typeface="Calibri"/>
            </a:endParaRPr>
          </a:p>
        </p:txBody>
      </p:sp>
      <p:sp>
        <p:nvSpPr>
          <p:cNvPr id="629" name="Google Shape;629;p55"/>
          <p:cNvSpPr/>
          <p:nvPr/>
        </p:nvSpPr>
        <p:spPr>
          <a:xfrm>
            <a:off x="6653213" y="2032844"/>
            <a:ext cx="1909800" cy="594000"/>
          </a:xfrm>
          <a:prstGeom prst="rect">
            <a:avLst/>
          </a:prstGeom>
          <a:solidFill>
            <a:srgbClr val="00C4DE">
              <a:alpha val="80000"/>
            </a:srgbClr>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1 persona 100%</a:t>
            </a:r>
            <a:endParaRPr b="0" i="0" sz="1600" u="none" cap="none" strike="noStrike">
              <a:solidFill>
                <a:schemeClr val="lt1"/>
              </a:solidFill>
              <a:latin typeface="Calibri"/>
              <a:ea typeface="Calibri"/>
              <a:cs typeface="Calibri"/>
              <a:sym typeface="Calibri"/>
            </a:endParaRPr>
          </a:p>
        </p:txBody>
      </p:sp>
      <p:sp>
        <p:nvSpPr>
          <p:cNvPr id="630" name="Google Shape;630;p55"/>
          <p:cNvSpPr/>
          <p:nvPr/>
        </p:nvSpPr>
        <p:spPr>
          <a:xfrm>
            <a:off x="642938" y="2625775"/>
            <a:ext cx="2016000" cy="5889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Maquetador / desarrollador front</a:t>
            </a:r>
            <a:endParaRPr b="0" i="0" sz="1600" u="none" cap="none" strike="noStrike">
              <a:solidFill>
                <a:srgbClr val="0C0C0C"/>
              </a:solidFill>
              <a:latin typeface="Calibri"/>
              <a:ea typeface="Calibri"/>
              <a:cs typeface="Calibri"/>
              <a:sym typeface="Calibri"/>
            </a:endParaRPr>
          </a:p>
        </p:txBody>
      </p:sp>
      <p:sp>
        <p:nvSpPr>
          <p:cNvPr id="631" name="Google Shape;631;p55"/>
          <p:cNvSpPr/>
          <p:nvPr/>
        </p:nvSpPr>
        <p:spPr>
          <a:xfrm>
            <a:off x="2633663" y="2625775"/>
            <a:ext cx="4026600" cy="588900"/>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Es la persona que destrozará el trabajo que hayan hecho las dos anteriores</a:t>
            </a:r>
            <a:endParaRPr b="0" i="0" sz="1400" u="none" cap="none" strike="noStrike">
              <a:solidFill>
                <a:srgbClr val="0C0C0C"/>
              </a:solidFill>
              <a:latin typeface="Calibri"/>
              <a:ea typeface="Calibri"/>
              <a:cs typeface="Calibri"/>
              <a:sym typeface="Calibri"/>
            </a:endParaRPr>
          </a:p>
        </p:txBody>
      </p:sp>
      <p:sp>
        <p:nvSpPr>
          <p:cNvPr id="632" name="Google Shape;632;p55"/>
          <p:cNvSpPr/>
          <p:nvPr/>
        </p:nvSpPr>
        <p:spPr>
          <a:xfrm>
            <a:off x="6653213" y="2625775"/>
            <a:ext cx="1909800" cy="594000"/>
          </a:xfrm>
          <a:prstGeom prst="rect">
            <a:avLst/>
          </a:prstGeom>
          <a:solidFill>
            <a:srgbClr val="00C4DE"/>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2 personas 100%</a:t>
            </a:r>
            <a:endParaRPr b="0" i="0" sz="1600" u="none" cap="none" strike="noStrike">
              <a:solidFill>
                <a:schemeClr val="lt1"/>
              </a:solidFill>
              <a:latin typeface="Calibri"/>
              <a:ea typeface="Calibri"/>
              <a:cs typeface="Calibri"/>
              <a:sym typeface="Calibri"/>
            </a:endParaRPr>
          </a:p>
        </p:txBody>
      </p:sp>
      <p:sp>
        <p:nvSpPr>
          <p:cNvPr id="633" name="Google Shape;633;p55"/>
          <p:cNvSpPr/>
          <p:nvPr/>
        </p:nvSpPr>
        <p:spPr>
          <a:xfrm>
            <a:off x="642938" y="3218706"/>
            <a:ext cx="2016000" cy="588900"/>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Analista programador</a:t>
            </a:r>
            <a:endParaRPr b="0" i="0" sz="1600" u="none" cap="none" strike="noStrike">
              <a:solidFill>
                <a:srgbClr val="0C0C0C"/>
              </a:solidFill>
              <a:latin typeface="Calibri"/>
              <a:ea typeface="Calibri"/>
              <a:cs typeface="Calibri"/>
              <a:sym typeface="Calibri"/>
            </a:endParaRPr>
          </a:p>
        </p:txBody>
      </p:sp>
      <p:sp>
        <p:nvSpPr>
          <p:cNvPr id="634" name="Google Shape;634;p55"/>
          <p:cNvSpPr/>
          <p:nvPr/>
        </p:nvSpPr>
        <p:spPr>
          <a:xfrm>
            <a:off x="2633663" y="3218706"/>
            <a:ext cx="4026600" cy="5889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Personas que pondrán en tela de juicio todo lo que se haya hecho hasta este momento</a:t>
            </a:r>
            <a:endParaRPr b="0" i="0" sz="1400" u="none" cap="none" strike="noStrike">
              <a:solidFill>
                <a:srgbClr val="0C0C0C"/>
              </a:solidFill>
              <a:latin typeface="Calibri"/>
              <a:ea typeface="Calibri"/>
              <a:cs typeface="Calibri"/>
              <a:sym typeface="Calibri"/>
            </a:endParaRPr>
          </a:p>
        </p:txBody>
      </p:sp>
      <p:sp>
        <p:nvSpPr>
          <p:cNvPr id="635" name="Google Shape;635;p55"/>
          <p:cNvSpPr/>
          <p:nvPr/>
        </p:nvSpPr>
        <p:spPr>
          <a:xfrm>
            <a:off x="6653213" y="3218707"/>
            <a:ext cx="1909800" cy="594000"/>
          </a:xfrm>
          <a:prstGeom prst="rect">
            <a:avLst/>
          </a:prstGeom>
          <a:solidFill>
            <a:srgbClr val="00C4DE">
              <a:alpha val="80000"/>
            </a:srgbClr>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4 personas 100%</a:t>
            </a:r>
            <a:endParaRPr b="0" i="0" sz="1600" u="none" cap="none" strike="noStrike">
              <a:solidFill>
                <a:schemeClr val="lt1"/>
              </a:solidFill>
              <a:latin typeface="Calibri"/>
              <a:ea typeface="Calibri"/>
              <a:cs typeface="Calibri"/>
              <a:sym typeface="Calibri"/>
            </a:endParaRPr>
          </a:p>
        </p:txBody>
      </p:sp>
      <p:sp>
        <p:nvSpPr>
          <p:cNvPr id="636" name="Google Shape;636;p55"/>
          <p:cNvSpPr/>
          <p:nvPr/>
        </p:nvSpPr>
        <p:spPr>
          <a:xfrm>
            <a:off x="642938" y="3804493"/>
            <a:ext cx="2016000" cy="5889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Pruebas &amp; Calidad</a:t>
            </a:r>
            <a:endParaRPr b="0" i="0" sz="1600" u="none" cap="none" strike="noStrike">
              <a:solidFill>
                <a:srgbClr val="0C0C0C"/>
              </a:solidFill>
              <a:latin typeface="Calibri"/>
              <a:ea typeface="Calibri"/>
              <a:cs typeface="Calibri"/>
              <a:sym typeface="Calibri"/>
            </a:endParaRPr>
          </a:p>
        </p:txBody>
      </p:sp>
      <p:sp>
        <p:nvSpPr>
          <p:cNvPr id="637" name="Google Shape;637;p55"/>
          <p:cNvSpPr/>
          <p:nvPr/>
        </p:nvSpPr>
        <p:spPr>
          <a:xfrm>
            <a:off x="2633663" y="3804493"/>
            <a:ext cx="4026600" cy="588900"/>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400" u="none" cap="none" strike="noStrike">
                <a:solidFill>
                  <a:srgbClr val="0C0C0C"/>
                </a:solidFill>
                <a:latin typeface="Calibri"/>
                <a:ea typeface="Calibri"/>
                <a:cs typeface="Calibri"/>
                <a:sym typeface="Calibri"/>
              </a:rPr>
              <a:t>Personas que llegan al final del proyecto sin saber de qué va. Suelen liarla parda.</a:t>
            </a:r>
            <a:endParaRPr b="0" i="0" sz="1400" u="none" cap="none" strike="noStrike">
              <a:solidFill>
                <a:srgbClr val="0C0C0C"/>
              </a:solidFill>
              <a:latin typeface="Calibri"/>
              <a:ea typeface="Calibri"/>
              <a:cs typeface="Calibri"/>
              <a:sym typeface="Calibri"/>
            </a:endParaRPr>
          </a:p>
        </p:txBody>
      </p:sp>
      <p:sp>
        <p:nvSpPr>
          <p:cNvPr id="638" name="Google Shape;638;p55"/>
          <p:cNvSpPr/>
          <p:nvPr/>
        </p:nvSpPr>
        <p:spPr>
          <a:xfrm>
            <a:off x="6653213" y="3804494"/>
            <a:ext cx="1909800" cy="594000"/>
          </a:xfrm>
          <a:prstGeom prst="rect">
            <a:avLst/>
          </a:prstGeom>
          <a:solidFill>
            <a:srgbClr val="00C4DE"/>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X jornadas</a:t>
            </a:r>
            <a:endParaRPr/>
          </a:p>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2 personas 100%</a:t>
            </a:r>
            <a:endParaRPr b="0" i="0" sz="1600" u="none" cap="none" strike="noStrike">
              <a:solidFill>
                <a:schemeClr val="lt1"/>
              </a:solidFill>
              <a:latin typeface="Calibri"/>
              <a:ea typeface="Calibri"/>
              <a:cs typeface="Calibri"/>
              <a:sym typeface="Calibri"/>
            </a:endParaRPr>
          </a:p>
        </p:txBody>
      </p:sp>
      <p:sp>
        <p:nvSpPr>
          <p:cNvPr id="639" name="Google Shape;639;p55"/>
          <p:cNvSpPr/>
          <p:nvPr/>
        </p:nvSpPr>
        <p:spPr>
          <a:xfrm>
            <a:off x="642938" y="1005576"/>
            <a:ext cx="2016000" cy="251400"/>
          </a:xfrm>
          <a:prstGeom prst="rect">
            <a:avLst/>
          </a:prstGeom>
          <a:noFill/>
          <a:ln>
            <a:noFill/>
          </a:ln>
        </p:spPr>
        <p:txBody>
          <a:bodyPr anchorCtr="0" anchor="ctr" bIns="45700" lIns="180000" spcFirstLastPara="1" rIns="180000" wrap="square" tIns="0">
            <a:noAutofit/>
          </a:bodyPr>
          <a:lstStyle/>
          <a:p>
            <a:pPr indent="0" lvl="0" marL="0" marR="0" rtl="0" algn="l">
              <a:spcBef>
                <a:spcPts val="0"/>
              </a:spcBef>
              <a:spcAft>
                <a:spcPts val="0"/>
              </a:spcAft>
              <a:buNone/>
            </a:pPr>
            <a:r>
              <a:rPr b="0" i="0" lang="es" sz="1600" u="none" cap="none" strike="noStrike">
                <a:solidFill>
                  <a:srgbClr val="7F7F7F"/>
                </a:solidFill>
                <a:latin typeface="Calibri"/>
                <a:ea typeface="Calibri"/>
                <a:cs typeface="Calibri"/>
                <a:sym typeface="Calibri"/>
              </a:rPr>
              <a:t>Rol</a:t>
            </a:r>
            <a:endParaRPr b="0" i="0" sz="1600" u="none" cap="none" strike="noStrike">
              <a:solidFill>
                <a:srgbClr val="7F7F7F"/>
              </a:solidFill>
              <a:latin typeface="Calibri"/>
              <a:ea typeface="Calibri"/>
              <a:cs typeface="Calibri"/>
              <a:sym typeface="Calibri"/>
            </a:endParaRPr>
          </a:p>
        </p:txBody>
      </p:sp>
      <p:sp>
        <p:nvSpPr>
          <p:cNvPr id="640" name="Google Shape;640;p55"/>
          <p:cNvSpPr/>
          <p:nvPr/>
        </p:nvSpPr>
        <p:spPr>
          <a:xfrm>
            <a:off x="2643187" y="1005576"/>
            <a:ext cx="4035300" cy="251400"/>
          </a:xfrm>
          <a:prstGeom prst="rect">
            <a:avLst/>
          </a:prstGeom>
          <a:noFill/>
          <a:ln>
            <a:noFill/>
          </a:ln>
        </p:spPr>
        <p:txBody>
          <a:bodyPr anchorCtr="0" anchor="ctr" bIns="45700" lIns="180000" spcFirstLastPara="1" rIns="180000" wrap="square" tIns="0">
            <a:noAutofit/>
          </a:bodyPr>
          <a:lstStyle/>
          <a:p>
            <a:pPr indent="0" lvl="0" marL="0" marR="0" rtl="0" algn="l">
              <a:spcBef>
                <a:spcPts val="0"/>
              </a:spcBef>
              <a:spcAft>
                <a:spcPts val="0"/>
              </a:spcAft>
              <a:buNone/>
            </a:pPr>
            <a:r>
              <a:rPr b="0" i="0" lang="es" sz="1600" u="none" cap="none" strike="noStrike">
                <a:solidFill>
                  <a:srgbClr val="7F7F7F"/>
                </a:solidFill>
                <a:latin typeface="Calibri"/>
                <a:ea typeface="Calibri"/>
                <a:cs typeface="Calibri"/>
                <a:sym typeface="Calibri"/>
              </a:rPr>
              <a:t>En qué emplea su tiempo</a:t>
            </a:r>
            <a:endParaRPr b="0" i="0" sz="1600" u="none" cap="none" strike="noStrike">
              <a:solidFill>
                <a:srgbClr val="7F7F7F"/>
              </a:solidFill>
              <a:latin typeface="Calibri"/>
              <a:ea typeface="Calibri"/>
              <a:cs typeface="Calibri"/>
              <a:sym typeface="Calibri"/>
            </a:endParaRPr>
          </a:p>
        </p:txBody>
      </p:sp>
      <p:sp>
        <p:nvSpPr>
          <p:cNvPr id="641" name="Google Shape;641;p55"/>
          <p:cNvSpPr/>
          <p:nvPr/>
        </p:nvSpPr>
        <p:spPr>
          <a:xfrm>
            <a:off x="6653212" y="1005576"/>
            <a:ext cx="2167200" cy="251400"/>
          </a:xfrm>
          <a:prstGeom prst="rect">
            <a:avLst/>
          </a:prstGeom>
          <a:noFill/>
          <a:ln>
            <a:noFill/>
          </a:ln>
        </p:spPr>
        <p:txBody>
          <a:bodyPr anchorCtr="0" anchor="ctr" bIns="45700" lIns="180000" spcFirstLastPara="1" rIns="180000" wrap="square" tIns="0">
            <a:noAutofit/>
          </a:bodyPr>
          <a:lstStyle/>
          <a:p>
            <a:pPr indent="0" lvl="0" marL="0" marR="0" rtl="0" algn="l">
              <a:spcBef>
                <a:spcPts val="0"/>
              </a:spcBef>
              <a:spcAft>
                <a:spcPts val="0"/>
              </a:spcAft>
              <a:buNone/>
            </a:pPr>
            <a:r>
              <a:rPr b="0" i="0" lang="es" sz="1600" u="none" cap="none" strike="noStrike">
                <a:solidFill>
                  <a:srgbClr val="7F7F7F"/>
                </a:solidFill>
                <a:latin typeface="Calibri"/>
                <a:ea typeface="Calibri"/>
                <a:cs typeface="Calibri"/>
                <a:sym typeface="Calibri"/>
              </a:rPr>
              <a:t>Cuánto necesitamos</a:t>
            </a:r>
            <a:endParaRPr b="0" i="0" sz="1600" u="none" cap="none" strike="noStrike">
              <a:solidFill>
                <a:srgbClr val="7F7F7F"/>
              </a:solidFill>
              <a:latin typeface="Calibri"/>
              <a:ea typeface="Calibri"/>
              <a:cs typeface="Calibri"/>
              <a:sym typeface="Calibri"/>
            </a:endParaRPr>
          </a:p>
        </p:txBody>
      </p:sp>
      <p:sp>
        <p:nvSpPr>
          <p:cNvPr id="642" name="Google Shape;642;p55"/>
          <p:cNvSpPr/>
          <p:nvPr/>
        </p:nvSpPr>
        <p:spPr>
          <a:xfrm flipH="1">
            <a:off x="2634190" y="4461960"/>
            <a:ext cx="5811600" cy="290700"/>
          </a:xfrm>
          <a:prstGeom prst="rect">
            <a:avLst/>
          </a:prstGeom>
          <a:noFill/>
          <a:ln>
            <a:noFill/>
          </a:ln>
        </p:spPr>
        <p:txBody>
          <a:bodyPr anchorCtr="0" anchor="ctr" bIns="45700" lIns="0" spcFirstLastPara="1" rIns="180000" wrap="square" tIns="45700">
            <a:noAutofit/>
          </a:bodyPr>
          <a:lstStyle/>
          <a:p>
            <a:pPr indent="0" lvl="0" marL="0" marR="0" rtl="0" algn="l">
              <a:spcBef>
                <a:spcPts val="0"/>
              </a:spcBef>
              <a:spcAft>
                <a:spcPts val="0"/>
              </a:spcAft>
              <a:buNone/>
            </a:pPr>
            <a:r>
              <a:rPr b="0" i="0" lang="es" sz="1100" u="none" cap="none" strike="noStrike">
                <a:solidFill>
                  <a:srgbClr val="7F7F7F"/>
                </a:solidFill>
                <a:latin typeface="Calibri"/>
                <a:ea typeface="Calibri"/>
                <a:cs typeface="Calibri"/>
                <a:sym typeface="Calibri"/>
              </a:rPr>
              <a:t>* No tuve suficiente y necesito añadirte un pie en la tabla. No necesito línea para separarlo en este caso porque la tabla hace esa función de forma inmejorable</a:t>
            </a:r>
            <a:endParaRPr b="0" i="0" sz="1100" u="none" cap="none" strike="noStrike">
              <a:solidFill>
                <a:srgbClr val="7F7F7F"/>
              </a:solidFill>
              <a:latin typeface="Calibri"/>
              <a:ea typeface="Calibri"/>
              <a:cs typeface="Calibri"/>
              <a:sym typeface="Calibri"/>
            </a:endParaRPr>
          </a:p>
        </p:txBody>
      </p:sp>
      <p:sp>
        <p:nvSpPr>
          <p:cNvPr id="643" name="Google Shape;643;p55"/>
          <p:cNvSpPr/>
          <p:nvPr/>
        </p:nvSpPr>
        <p:spPr>
          <a:xfrm>
            <a:off x="9468544" y="3163527"/>
            <a:ext cx="3312300" cy="12063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De nuevo, evita meter en esta lista más de cinco elementos.</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te enrolles con la descripción; se trata de contar lo mínimo, sé ejecutivo. 2 líneas como en este planteamiento sobran. 3 es el límite.</a:t>
            </a:r>
            <a:endParaRPr b="0" i="0" sz="1200" u="none" cap="none" strike="noStrike">
              <a:solidFill>
                <a:srgbClr val="0C0C0C"/>
              </a:solidFill>
              <a:latin typeface="Calibri"/>
              <a:ea typeface="Calibri"/>
              <a:cs typeface="Calibri"/>
              <a:sym typeface="Calibri"/>
            </a:endParaRPr>
          </a:p>
        </p:txBody>
      </p:sp>
      <p:sp>
        <p:nvSpPr>
          <p:cNvPr id="644" name="Google Shape;644;p55"/>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7  De contar quién se va a encargar de qué</a:t>
            </a:r>
            <a:endParaRPr b="0" i="0" sz="1800" u="none" cap="none" strike="noStrike">
              <a:solidFill>
                <a:srgbClr val="0C0C0C"/>
              </a:solidFill>
              <a:latin typeface="Calibri"/>
              <a:ea typeface="Calibri"/>
              <a:cs typeface="Calibri"/>
              <a:sym typeface="Calibri"/>
            </a:endParaRPr>
          </a:p>
        </p:txBody>
      </p:sp>
      <p:sp>
        <p:nvSpPr>
          <p:cNvPr id="645" name="Google Shape;645;p55"/>
          <p:cNvSpPr/>
          <p:nvPr/>
        </p:nvSpPr>
        <p:spPr>
          <a:xfrm>
            <a:off x="642938" y="573528"/>
            <a:ext cx="7858200"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Y de detallar qué significan esos nombres raros que usamos a veces</a:t>
            </a:r>
            <a:endParaRPr b="0" i="0" sz="20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a comparativa">
  <p:cSld name="Tabla comparativa">
    <p:spTree>
      <p:nvGrpSpPr>
        <p:cNvPr id="646" name="Shape 646"/>
        <p:cNvGrpSpPr/>
        <p:nvPr/>
      </p:nvGrpSpPr>
      <p:grpSpPr>
        <a:xfrm>
          <a:off x="0" y="0"/>
          <a:ext cx="0" cy="0"/>
          <a:chOff x="0" y="0"/>
          <a:chExt cx="0" cy="0"/>
        </a:xfrm>
      </p:grpSpPr>
      <p:sp>
        <p:nvSpPr>
          <p:cNvPr id="647" name="Google Shape;647;p56"/>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648" name="Google Shape;648;p56"/>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649" name="Google Shape;649;p56"/>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650" name="Google Shape;650;p56"/>
          <p:cNvSpPr/>
          <p:nvPr/>
        </p:nvSpPr>
        <p:spPr>
          <a:xfrm>
            <a:off x="9396536" y="1034218"/>
            <a:ext cx="3312300" cy="1980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Si puedes, no añadas más texto en este tipo de recursos. Distraen en un momento que suele resumir muchas cosas y en el que te interesa que se concentren en valorar de forma racional.</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funciona tener más de 7 elementos en una lista de cara a valorar. </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Interesa sobre todo tener el mismo elemento en uno y otro lado de la tabla. Si puedes, emparéjalos para poder visualizar más fácilmente tu discurso</a:t>
            </a:r>
            <a:endParaRPr b="0" i="0" sz="1200" u="none" cap="none" strike="noStrike">
              <a:solidFill>
                <a:srgbClr val="0C0C0C"/>
              </a:solidFill>
              <a:latin typeface="Calibri"/>
              <a:ea typeface="Calibri"/>
              <a:cs typeface="Calibri"/>
              <a:sym typeface="Calibri"/>
            </a:endParaRPr>
          </a:p>
        </p:txBody>
      </p:sp>
      <p:sp>
        <p:nvSpPr>
          <p:cNvPr id="651" name="Google Shape;651;p56"/>
          <p:cNvSpPr/>
          <p:nvPr/>
        </p:nvSpPr>
        <p:spPr>
          <a:xfrm>
            <a:off x="642938" y="1027007"/>
            <a:ext cx="39006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Condicionantes de ser pollo</a:t>
            </a:r>
            <a:endParaRPr b="0" i="0" sz="1600" u="none" cap="none" strike="noStrike">
              <a:solidFill>
                <a:schemeClr val="lt1"/>
              </a:solidFill>
              <a:latin typeface="Calibri"/>
              <a:ea typeface="Calibri"/>
              <a:cs typeface="Calibri"/>
              <a:sym typeface="Calibri"/>
            </a:endParaRPr>
          </a:p>
        </p:txBody>
      </p:sp>
      <p:sp>
        <p:nvSpPr>
          <p:cNvPr id="652" name="Google Shape;652;p56"/>
          <p:cNvSpPr/>
          <p:nvPr/>
        </p:nvSpPr>
        <p:spPr>
          <a:xfrm>
            <a:off x="4600574" y="1027007"/>
            <a:ext cx="39672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Condicionantes de ser una vaca</a:t>
            </a:r>
            <a:endParaRPr b="0" i="0" sz="1600" u="none" cap="none" strike="noStrike">
              <a:solidFill>
                <a:schemeClr val="lt1"/>
              </a:solidFill>
              <a:latin typeface="Calibri"/>
              <a:ea typeface="Calibri"/>
              <a:cs typeface="Calibri"/>
              <a:sym typeface="Calibri"/>
            </a:endParaRPr>
          </a:p>
        </p:txBody>
      </p:sp>
      <p:sp>
        <p:nvSpPr>
          <p:cNvPr id="653" name="Google Shape;653;p56"/>
          <p:cNvSpPr/>
          <p:nvPr/>
        </p:nvSpPr>
        <p:spPr>
          <a:xfrm>
            <a:off x="642938" y="1351008"/>
            <a:ext cx="3900600" cy="621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Tienes plumas, pico y sobre todo la intención contenida del vuelo</a:t>
            </a:r>
            <a:endParaRPr b="0" i="0" sz="1600" u="none" cap="none" strike="noStrike">
              <a:solidFill>
                <a:srgbClr val="0C0C0C"/>
              </a:solidFill>
              <a:latin typeface="Calibri"/>
              <a:ea typeface="Calibri"/>
              <a:cs typeface="Calibri"/>
              <a:sym typeface="Calibri"/>
            </a:endParaRPr>
          </a:p>
        </p:txBody>
      </p:sp>
      <p:sp>
        <p:nvSpPr>
          <p:cNvPr id="654" name="Google Shape;654;p56"/>
          <p:cNvSpPr/>
          <p:nvPr/>
        </p:nvSpPr>
        <p:spPr>
          <a:xfrm>
            <a:off x="642938" y="1972514"/>
            <a:ext cx="3900600" cy="621000"/>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Sueles estar metido en un pequeño corral. No hay riesgo ni nuevas aventuras</a:t>
            </a:r>
            <a:endParaRPr b="0" i="0" sz="1600" u="none" cap="none" strike="noStrike">
              <a:solidFill>
                <a:srgbClr val="0C0C0C"/>
              </a:solidFill>
              <a:latin typeface="Calibri"/>
              <a:ea typeface="Calibri"/>
              <a:cs typeface="Calibri"/>
              <a:sym typeface="Calibri"/>
            </a:endParaRPr>
          </a:p>
        </p:txBody>
      </p:sp>
      <p:sp>
        <p:nvSpPr>
          <p:cNvPr id="655" name="Google Shape;655;p56"/>
          <p:cNvSpPr/>
          <p:nvPr/>
        </p:nvSpPr>
        <p:spPr>
          <a:xfrm>
            <a:off x="4600575" y="1972514"/>
            <a:ext cx="3962400" cy="621000"/>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Puedes pasear por el campo con libertad y la hierba siempre se agradece</a:t>
            </a:r>
            <a:endParaRPr b="0" i="0" sz="1600" u="none" cap="none" strike="noStrike">
              <a:solidFill>
                <a:srgbClr val="0C0C0C"/>
              </a:solidFill>
              <a:latin typeface="Calibri"/>
              <a:ea typeface="Calibri"/>
              <a:cs typeface="Calibri"/>
              <a:sym typeface="Calibri"/>
            </a:endParaRPr>
          </a:p>
        </p:txBody>
      </p:sp>
      <p:sp>
        <p:nvSpPr>
          <p:cNvPr id="656" name="Google Shape;656;p56"/>
          <p:cNvSpPr/>
          <p:nvPr/>
        </p:nvSpPr>
        <p:spPr>
          <a:xfrm>
            <a:off x="4600575" y="1351008"/>
            <a:ext cx="3962400" cy="621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Criatura apegada al suelo y sin aspiraciones existenciales de ningún tipo</a:t>
            </a:r>
            <a:endParaRPr b="0" i="0" sz="1600" u="none" cap="none" strike="noStrike">
              <a:solidFill>
                <a:srgbClr val="0C0C0C"/>
              </a:solidFill>
              <a:latin typeface="Calibri"/>
              <a:ea typeface="Calibri"/>
              <a:cs typeface="Calibri"/>
              <a:sym typeface="Calibri"/>
            </a:endParaRPr>
          </a:p>
        </p:txBody>
      </p:sp>
      <p:sp>
        <p:nvSpPr>
          <p:cNvPr id="657" name="Google Shape;657;p56"/>
          <p:cNvSpPr/>
          <p:nvPr/>
        </p:nvSpPr>
        <p:spPr>
          <a:xfrm>
            <a:off x="642938" y="2594020"/>
            <a:ext cx="3900600" cy="7824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Se pasan por las mañanas a ver si has hecho tu trabajo, pero no hay más intromisiones</a:t>
            </a:r>
            <a:endParaRPr b="0" i="0" sz="1600" u="none" cap="none" strike="noStrike">
              <a:solidFill>
                <a:srgbClr val="0C0C0C"/>
              </a:solidFill>
              <a:latin typeface="Calibri"/>
              <a:ea typeface="Calibri"/>
              <a:cs typeface="Calibri"/>
              <a:sym typeface="Calibri"/>
            </a:endParaRPr>
          </a:p>
        </p:txBody>
      </p:sp>
      <p:sp>
        <p:nvSpPr>
          <p:cNvPr id="658" name="Google Shape;658;p56"/>
          <p:cNvSpPr/>
          <p:nvPr/>
        </p:nvSpPr>
        <p:spPr>
          <a:xfrm>
            <a:off x="4600575" y="2594021"/>
            <a:ext cx="3962400" cy="7824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Suelen ordeñarte a diario y es bastante cansado. Si la cosa no se da bien suele haber palos.</a:t>
            </a:r>
            <a:endParaRPr b="0" i="0" sz="1600" u="none" cap="none" strike="noStrike">
              <a:solidFill>
                <a:srgbClr val="0C0C0C"/>
              </a:solidFill>
              <a:latin typeface="Calibri"/>
              <a:ea typeface="Calibri"/>
              <a:cs typeface="Calibri"/>
              <a:sym typeface="Calibri"/>
            </a:endParaRPr>
          </a:p>
        </p:txBody>
      </p:sp>
      <p:sp>
        <p:nvSpPr>
          <p:cNvPr id="659" name="Google Shape;659;p56"/>
          <p:cNvSpPr/>
          <p:nvPr/>
        </p:nvSpPr>
        <p:spPr>
          <a:xfrm>
            <a:off x="642938" y="3372689"/>
            <a:ext cx="3900600" cy="621000"/>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No hay horarios. Se pierde la noción del tiempo con facilidad.</a:t>
            </a:r>
            <a:endParaRPr b="0" i="0" sz="1600" u="none" cap="none" strike="noStrike">
              <a:solidFill>
                <a:srgbClr val="0C0C0C"/>
              </a:solidFill>
              <a:latin typeface="Calibri"/>
              <a:ea typeface="Calibri"/>
              <a:cs typeface="Calibri"/>
              <a:sym typeface="Calibri"/>
            </a:endParaRPr>
          </a:p>
        </p:txBody>
      </p:sp>
      <p:sp>
        <p:nvSpPr>
          <p:cNvPr id="660" name="Google Shape;660;p56"/>
          <p:cNvSpPr/>
          <p:nvPr/>
        </p:nvSpPr>
        <p:spPr>
          <a:xfrm>
            <a:off x="4600575" y="3372689"/>
            <a:ext cx="3962400" cy="621000"/>
          </a:xfrm>
          <a:prstGeom prst="rect">
            <a:avLst/>
          </a:prstGeom>
          <a:solidFill>
            <a:schemeClr val="lt1"/>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Los horarios estrictos suelen interrumpir algunas meditaciones trascendentales</a:t>
            </a:r>
            <a:endParaRPr b="0" i="0" sz="1600" u="none" cap="none" strike="noStrike">
              <a:solidFill>
                <a:srgbClr val="0C0C0C"/>
              </a:solidFill>
              <a:latin typeface="Calibri"/>
              <a:ea typeface="Calibri"/>
              <a:cs typeface="Calibri"/>
              <a:sym typeface="Calibri"/>
            </a:endParaRPr>
          </a:p>
        </p:txBody>
      </p:sp>
      <p:sp>
        <p:nvSpPr>
          <p:cNvPr id="661" name="Google Shape;661;p56"/>
          <p:cNvSpPr/>
          <p:nvPr/>
        </p:nvSpPr>
        <p:spPr>
          <a:xfrm>
            <a:off x="642938" y="3994196"/>
            <a:ext cx="3900600" cy="621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Morirás joven, y tu cadáver servirá para hacer ensalada Cesar</a:t>
            </a:r>
            <a:endParaRPr b="0" i="0" sz="1600" u="none" cap="none" strike="noStrike">
              <a:solidFill>
                <a:srgbClr val="0C0C0C"/>
              </a:solidFill>
              <a:latin typeface="Calibri"/>
              <a:ea typeface="Calibri"/>
              <a:cs typeface="Calibri"/>
              <a:sym typeface="Calibri"/>
            </a:endParaRPr>
          </a:p>
        </p:txBody>
      </p:sp>
      <p:sp>
        <p:nvSpPr>
          <p:cNvPr id="662" name="Google Shape;662;p56"/>
          <p:cNvSpPr/>
          <p:nvPr/>
        </p:nvSpPr>
        <p:spPr>
          <a:xfrm>
            <a:off x="4600575" y="3994196"/>
            <a:ext cx="3962400" cy="621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l">
              <a:spcBef>
                <a:spcPts val="0"/>
              </a:spcBef>
              <a:spcAft>
                <a:spcPts val="0"/>
              </a:spcAft>
              <a:buNone/>
            </a:pPr>
            <a:r>
              <a:rPr b="0" i="0" lang="es" sz="1600" u="none" cap="none" strike="noStrike">
                <a:solidFill>
                  <a:srgbClr val="0C0C0C"/>
                </a:solidFill>
                <a:latin typeface="Calibri"/>
                <a:ea typeface="Calibri"/>
                <a:cs typeface="Calibri"/>
                <a:sym typeface="Calibri"/>
              </a:rPr>
              <a:t>Como buen hervíboro vivirás algo más; el Asador Donostiarra será tu final</a:t>
            </a:r>
            <a:endParaRPr b="0" i="0" sz="1600" u="none" cap="none" strike="noStrike">
              <a:solidFill>
                <a:srgbClr val="0C0C0C"/>
              </a:solidFill>
              <a:latin typeface="Calibri"/>
              <a:ea typeface="Calibri"/>
              <a:cs typeface="Calibri"/>
              <a:sym typeface="Calibri"/>
            </a:endParaRPr>
          </a:p>
        </p:txBody>
      </p:sp>
      <p:cxnSp>
        <p:nvCxnSpPr>
          <p:cNvPr id="663" name="Google Shape;663;p56"/>
          <p:cNvCxnSpPr/>
          <p:nvPr/>
        </p:nvCxnSpPr>
        <p:spPr>
          <a:xfrm>
            <a:off x="4572000" y="1027007"/>
            <a:ext cx="0" cy="3588300"/>
          </a:xfrm>
          <a:prstGeom prst="straightConnector1">
            <a:avLst/>
          </a:prstGeom>
          <a:noFill/>
          <a:ln cap="flat" cmpd="sng" w="53975">
            <a:solidFill>
              <a:srgbClr val="000000">
                <a:alpha val="20000"/>
              </a:srgbClr>
            </a:solidFill>
            <a:prstDash val="solid"/>
            <a:round/>
            <a:headEnd len="sm" w="sm" type="none"/>
            <a:tailEnd len="sm" w="sm" type="none"/>
          </a:ln>
        </p:spPr>
      </p:cxnSp>
      <p:sp>
        <p:nvSpPr>
          <p:cNvPr id="664" name="Google Shape;664;p56"/>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8  Porque está claro que hay que hacer esto</a:t>
            </a:r>
            <a:endParaRPr b="0" i="0" sz="1800" u="none" cap="none" strike="noStrike">
              <a:solidFill>
                <a:srgbClr val="0C0C0C"/>
              </a:solidFill>
              <a:latin typeface="Calibri"/>
              <a:ea typeface="Calibri"/>
              <a:cs typeface="Calibri"/>
              <a:sym typeface="Calibri"/>
            </a:endParaRPr>
          </a:p>
        </p:txBody>
      </p:sp>
      <p:sp>
        <p:nvSpPr>
          <p:cNvPr id="665" name="Google Shape;665;p56"/>
          <p:cNvSpPr/>
          <p:nvPr/>
        </p:nvSpPr>
        <p:spPr>
          <a:xfrm>
            <a:off x="642938" y="573528"/>
            <a:ext cx="7858200"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Y tras compararme con lo que hay las cosas caen por su propio peso</a:t>
            </a:r>
            <a:endParaRPr b="0" i="0" sz="20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Listado final">
  <p:cSld name="Listado final">
    <p:spTree>
      <p:nvGrpSpPr>
        <p:cNvPr id="666" name="Shape 666"/>
        <p:cNvGrpSpPr/>
        <p:nvPr/>
      </p:nvGrpSpPr>
      <p:grpSpPr>
        <a:xfrm>
          <a:off x="0" y="0"/>
          <a:ext cx="0" cy="0"/>
          <a:chOff x="0" y="0"/>
          <a:chExt cx="0" cy="0"/>
        </a:xfrm>
      </p:grpSpPr>
      <p:sp>
        <p:nvSpPr>
          <p:cNvPr id="667" name="Google Shape;667;p57"/>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668" name="Google Shape;668;p57"/>
          <p:cNvPicPr preferRelativeResize="0"/>
          <p:nvPr/>
        </p:nvPicPr>
        <p:blipFill>
          <a:blip r:embed="rId2">
            <a:alphaModFix/>
          </a:blip>
          <a:stretch>
            <a:fillRect/>
          </a:stretch>
        </p:blipFill>
        <p:spPr>
          <a:xfrm>
            <a:off x="7956376" y="4870832"/>
            <a:ext cx="722442" cy="187835"/>
          </a:xfrm>
          <a:prstGeom prst="rect">
            <a:avLst/>
          </a:prstGeom>
          <a:noFill/>
          <a:ln>
            <a:noFill/>
          </a:ln>
        </p:spPr>
      </p:pic>
      <p:cxnSp>
        <p:nvCxnSpPr>
          <p:cNvPr id="669" name="Google Shape;669;p57"/>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670" name="Google Shape;670;p57"/>
          <p:cNvSpPr txBox="1"/>
          <p:nvPr/>
        </p:nvSpPr>
        <p:spPr>
          <a:xfrm>
            <a:off x="1619672" y="1184062"/>
            <a:ext cx="6943200" cy="46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Repasa bien lo que presentas. A menos que seas (o te creas) Steve Jobs, lo suyo es ensayarlo antes de contárselo a nadie.</a:t>
            </a:r>
            <a:endParaRPr/>
          </a:p>
        </p:txBody>
      </p:sp>
      <p:sp>
        <p:nvSpPr>
          <p:cNvPr id="671" name="Google Shape;671;p57"/>
          <p:cNvSpPr/>
          <p:nvPr/>
        </p:nvSpPr>
        <p:spPr>
          <a:xfrm>
            <a:off x="642938" y="1184062"/>
            <a:ext cx="621600" cy="466200"/>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1</a:t>
            </a:r>
            <a:endParaRPr b="0" i="0" sz="2400" u="none" cap="none" strike="noStrike">
              <a:solidFill>
                <a:schemeClr val="lt1"/>
              </a:solidFill>
              <a:latin typeface="Calibri"/>
              <a:ea typeface="Calibri"/>
              <a:cs typeface="Calibri"/>
              <a:sym typeface="Calibri"/>
            </a:endParaRPr>
          </a:p>
        </p:txBody>
      </p:sp>
      <p:sp>
        <p:nvSpPr>
          <p:cNvPr id="672" name="Google Shape;672;p57"/>
          <p:cNvSpPr txBox="1"/>
          <p:nvPr/>
        </p:nvSpPr>
        <p:spPr>
          <a:xfrm>
            <a:off x="1619672" y="1889615"/>
            <a:ext cx="6943200" cy="46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Mejor si no entregas los presupuestos con una Excel de otro proyecto. Aunque no lo creas esto ha sucedido.</a:t>
            </a:r>
            <a:endParaRPr b="0" i="0" sz="1800" u="none" cap="none" strike="noStrike">
              <a:solidFill>
                <a:srgbClr val="3F3F3F"/>
              </a:solidFill>
              <a:latin typeface="Calibri"/>
              <a:ea typeface="Calibri"/>
              <a:cs typeface="Calibri"/>
              <a:sym typeface="Calibri"/>
            </a:endParaRPr>
          </a:p>
        </p:txBody>
      </p:sp>
      <p:sp>
        <p:nvSpPr>
          <p:cNvPr id="673" name="Google Shape;673;p57"/>
          <p:cNvSpPr/>
          <p:nvPr/>
        </p:nvSpPr>
        <p:spPr>
          <a:xfrm>
            <a:off x="642938" y="1889615"/>
            <a:ext cx="621600" cy="466200"/>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2</a:t>
            </a:r>
            <a:endParaRPr b="0" i="0" sz="2400" u="none" cap="none" strike="noStrike">
              <a:solidFill>
                <a:schemeClr val="lt1"/>
              </a:solidFill>
              <a:latin typeface="Calibri"/>
              <a:ea typeface="Calibri"/>
              <a:cs typeface="Calibri"/>
              <a:sym typeface="Calibri"/>
            </a:endParaRPr>
          </a:p>
        </p:txBody>
      </p:sp>
      <p:sp>
        <p:nvSpPr>
          <p:cNvPr id="674" name="Google Shape;674;p57"/>
          <p:cNvSpPr txBox="1"/>
          <p:nvPr/>
        </p:nvSpPr>
        <p:spPr>
          <a:xfrm>
            <a:off x="1619672" y="2591693"/>
            <a:ext cx="6943200" cy="46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Esto es una ayuda para la creación de diapositivas. El arte de presentar es algo muy distinto para lo que hay que entrenar (literalmente)</a:t>
            </a:r>
            <a:endParaRPr/>
          </a:p>
        </p:txBody>
      </p:sp>
      <p:sp>
        <p:nvSpPr>
          <p:cNvPr id="675" name="Google Shape;675;p57"/>
          <p:cNvSpPr/>
          <p:nvPr/>
        </p:nvSpPr>
        <p:spPr>
          <a:xfrm>
            <a:off x="642938" y="2591693"/>
            <a:ext cx="621600" cy="466200"/>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3</a:t>
            </a:r>
            <a:endParaRPr b="0" i="0" sz="2400" u="none" cap="none" strike="noStrike">
              <a:solidFill>
                <a:schemeClr val="lt1"/>
              </a:solidFill>
              <a:latin typeface="Calibri"/>
              <a:ea typeface="Calibri"/>
              <a:cs typeface="Calibri"/>
              <a:sym typeface="Calibri"/>
            </a:endParaRPr>
          </a:p>
        </p:txBody>
      </p:sp>
      <p:sp>
        <p:nvSpPr>
          <p:cNvPr id="676" name="Google Shape;676;p57"/>
          <p:cNvSpPr txBox="1"/>
          <p:nvPr/>
        </p:nvSpPr>
        <p:spPr>
          <a:xfrm>
            <a:off x="1619672" y="3293771"/>
            <a:ext cx="6943200" cy="46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En caso de duda usa el sentido común. Lo que te hemos dejado aquí es una guía que se puede propagar con facilidad.</a:t>
            </a:r>
            <a:endParaRPr b="0" i="0" sz="1800" u="none" cap="none" strike="noStrike">
              <a:solidFill>
                <a:srgbClr val="3F3F3F"/>
              </a:solidFill>
              <a:latin typeface="Calibri"/>
              <a:ea typeface="Calibri"/>
              <a:cs typeface="Calibri"/>
              <a:sym typeface="Calibri"/>
            </a:endParaRPr>
          </a:p>
        </p:txBody>
      </p:sp>
      <p:sp>
        <p:nvSpPr>
          <p:cNvPr id="677" name="Google Shape;677;p57"/>
          <p:cNvSpPr/>
          <p:nvPr/>
        </p:nvSpPr>
        <p:spPr>
          <a:xfrm>
            <a:off x="642938" y="3293771"/>
            <a:ext cx="621600" cy="466200"/>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4</a:t>
            </a:r>
            <a:endParaRPr b="0" i="0" sz="2400" u="none" cap="none" strike="noStrike">
              <a:solidFill>
                <a:schemeClr val="lt1"/>
              </a:solidFill>
              <a:latin typeface="Calibri"/>
              <a:ea typeface="Calibri"/>
              <a:cs typeface="Calibri"/>
              <a:sym typeface="Calibri"/>
            </a:endParaRPr>
          </a:p>
        </p:txBody>
      </p:sp>
      <p:sp>
        <p:nvSpPr>
          <p:cNvPr id="678" name="Google Shape;678;p57"/>
          <p:cNvSpPr txBox="1"/>
          <p:nvPr/>
        </p:nvSpPr>
        <p:spPr>
          <a:xfrm>
            <a:off x="1619672" y="3995849"/>
            <a:ext cx="6943200" cy="4662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0" i="0" lang="es" sz="1800" u="none" cap="none" strike="noStrike">
                <a:solidFill>
                  <a:srgbClr val="3F3F3F"/>
                </a:solidFill>
                <a:latin typeface="Calibri"/>
                <a:ea typeface="Calibri"/>
                <a:cs typeface="Calibri"/>
                <a:sym typeface="Calibri"/>
              </a:rPr>
              <a:t>Muchas presentaciones nombran erróneamente al cliente. Quizá cuando estás en vivo no lo notan, pero si la entregas van a verlo.</a:t>
            </a:r>
            <a:endParaRPr b="0" i="0" sz="1800" u="none" cap="none" strike="noStrike">
              <a:solidFill>
                <a:srgbClr val="3F3F3F"/>
              </a:solidFill>
              <a:latin typeface="Calibri"/>
              <a:ea typeface="Calibri"/>
              <a:cs typeface="Calibri"/>
              <a:sym typeface="Calibri"/>
            </a:endParaRPr>
          </a:p>
        </p:txBody>
      </p:sp>
      <p:sp>
        <p:nvSpPr>
          <p:cNvPr id="679" name="Google Shape;679;p57"/>
          <p:cNvSpPr/>
          <p:nvPr/>
        </p:nvSpPr>
        <p:spPr>
          <a:xfrm>
            <a:off x="642938" y="3995849"/>
            <a:ext cx="621600" cy="466200"/>
          </a:xfrm>
          <a:prstGeom prst="ellipse">
            <a:avLst/>
          </a:prstGeom>
          <a:solidFill>
            <a:srgbClr val="00C4DE"/>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s" sz="2400" u="none" cap="none" strike="noStrike">
                <a:solidFill>
                  <a:schemeClr val="lt1"/>
                </a:solidFill>
                <a:latin typeface="Calibri"/>
                <a:ea typeface="Calibri"/>
                <a:cs typeface="Calibri"/>
                <a:sym typeface="Calibri"/>
              </a:rPr>
              <a:t>5</a:t>
            </a:r>
            <a:endParaRPr b="0" i="0" sz="2400" u="none" cap="none" strike="noStrike">
              <a:solidFill>
                <a:schemeClr val="lt1"/>
              </a:solidFill>
              <a:latin typeface="Calibri"/>
              <a:ea typeface="Calibri"/>
              <a:cs typeface="Calibri"/>
              <a:sym typeface="Calibri"/>
            </a:endParaRPr>
          </a:p>
        </p:txBody>
      </p:sp>
      <p:sp>
        <p:nvSpPr>
          <p:cNvPr id="680" name="Google Shape;680;p57"/>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8  Ahora te quiero rematar</a:t>
            </a:r>
            <a:endParaRPr b="0" i="0" sz="1800" u="none" cap="none" strike="noStrike">
              <a:solidFill>
                <a:srgbClr val="0C0C0C"/>
              </a:solidFill>
              <a:latin typeface="Calibri"/>
              <a:ea typeface="Calibri"/>
              <a:cs typeface="Calibri"/>
              <a:sym typeface="Calibri"/>
            </a:endParaRPr>
          </a:p>
        </p:txBody>
      </p:sp>
      <p:sp>
        <p:nvSpPr>
          <p:cNvPr id="681" name="Google Shape;681;p57"/>
          <p:cNvSpPr/>
          <p:nvPr/>
        </p:nvSpPr>
        <p:spPr>
          <a:xfrm>
            <a:off x="642938" y="573528"/>
            <a:ext cx="7858200" cy="324000"/>
          </a:xfrm>
          <a:prstGeom prst="rect">
            <a:avLst/>
          </a:prstGeom>
          <a:solidFill>
            <a:srgbClr val="FA4F10"/>
          </a:solidFill>
          <a:ln cap="flat" cmpd="sng" w="22225">
            <a:solidFill>
              <a:schemeClr val="lt1"/>
            </a:solidFill>
            <a:prstDash val="solid"/>
            <a:round/>
            <a:headEnd len="sm" w="sm" type="none"/>
            <a:tailEnd len="sm" w="sm" type="none"/>
          </a:ln>
        </p:spPr>
        <p:txBody>
          <a:bodyPr anchorCtr="0" anchor="ctr" bIns="45700" lIns="324000" spcFirstLastPara="1" rIns="0" wrap="square" tIns="45700">
            <a:noAutofit/>
          </a:bodyPr>
          <a:lstStyle/>
          <a:p>
            <a:pPr indent="0" lvl="1" marL="0" marR="0" rtl="0" algn="l">
              <a:spcBef>
                <a:spcPts val="0"/>
              </a:spcBef>
              <a:spcAft>
                <a:spcPts val="1200"/>
              </a:spcAft>
              <a:buNone/>
            </a:pPr>
            <a:r>
              <a:rPr b="0" i="0" lang="es" sz="2000" u="none" cap="none" strike="noStrike">
                <a:solidFill>
                  <a:schemeClr val="lt1"/>
                </a:solidFill>
                <a:latin typeface="Calibri"/>
                <a:ea typeface="Calibri"/>
                <a:cs typeface="Calibri"/>
                <a:sym typeface="Calibri"/>
              </a:rPr>
              <a:t>Y la mejor forma de refrescar ideas es este tipo de resumen ejecutivo</a:t>
            </a:r>
            <a:endParaRPr b="0" i="0" sz="2000" u="none" cap="none" strike="noStrike">
              <a:solidFill>
                <a:schemeClr val="lt1"/>
              </a:solidFill>
              <a:latin typeface="Calibri"/>
              <a:ea typeface="Calibri"/>
              <a:cs typeface="Calibri"/>
              <a:sym typeface="Calibri"/>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ortfolio">
  <p:cSld name="Portfolio">
    <p:spTree>
      <p:nvGrpSpPr>
        <p:cNvPr id="682" name="Shape 682"/>
        <p:cNvGrpSpPr/>
        <p:nvPr/>
      </p:nvGrpSpPr>
      <p:grpSpPr>
        <a:xfrm>
          <a:off x="0" y="0"/>
          <a:ext cx="0" cy="0"/>
          <a:chOff x="0" y="0"/>
          <a:chExt cx="0" cy="0"/>
        </a:xfrm>
      </p:grpSpPr>
      <p:pic>
        <p:nvPicPr>
          <p:cNvPr id="683" name="Google Shape;683;p58"/>
          <p:cNvPicPr preferRelativeResize="0"/>
          <p:nvPr/>
        </p:nvPicPr>
        <p:blipFill>
          <a:blip r:embed="rId2">
            <a:alphaModFix/>
          </a:blip>
          <a:stretch>
            <a:fillRect/>
          </a:stretch>
        </p:blipFill>
        <p:spPr>
          <a:xfrm>
            <a:off x="0" y="594000"/>
            <a:ext cx="7876309" cy="4653059"/>
          </a:xfrm>
          <a:prstGeom prst="rect">
            <a:avLst/>
          </a:prstGeom>
          <a:noFill/>
          <a:ln>
            <a:noFill/>
          </a:ln>
        </p:spPr>
      </p:pic>
      <p:sp>
        <p:nvSpPr>
          <p:cNvPr id="684" name="Google Shape;684;p58"/>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685" name="Google Shape;685;p58"/>
          <p:cNvPicPr preferRelativeResize="0"/>
          <p:nvPr/>
        </p:nvPicPr>
        <p:blipFill>
          <a:blip r:embed="rId3">
            <a:alphaModFix/>
          </a:blip>
          <a:stretch>
            <a:fillRect/>
          </a:stretch>
        </p:blipFill>
        <p:spPr>
          <a:xfrm>
            <a:off x="7956376" y="4870832"/>
            <a:ext cx="722442" cy="187835"/>
          </a:xfrm>
          <a:prstGeom prst="rect">
            <a:avLst/>
          </a:prstGeom>
          <a:noFill/>
          <a:ln>
            <a:noFill/>
          </a:ln>
        </p:spPr>
      </p:pic>
      <p:cxnSp>
        <p:nvCxnSpPr>
          <p:cNvPr id="686" name="Google Shape;686;p58"/>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687" name="Google Shape;687;p58"/>
          <p:cNvSpPr/>
          <p:nvPr/>
        </p:nvSpPr>
        <p:spPr>
          <a:xfrm>
            <a:off x="4644008" y="1761624"/>
            <a:ext cx="3900600" cy="1706700"/>
          </a:xfrm>
          <a:prstGeom prst="rect">
            <a:avLst/>
          </a:prstGeom>
          <a:solidFill>
            <a:srgbClr val="F9F9F9"/>
          </a:solidFill>
          <a:ln>
            <a:noFill/>
          </a:ln>
        </p:spPr>
        <p:txBody>
          <a:bodyPr anchorCtr="0" anchor="t" bIns="108000" lIns="144000" spcFirstLastPara="1" rIns="144000" wrap="square" tIns="108000">
            <a:noAutofit/>
          </a:bodyPr>
          <a:lstStyle/>
          <a:p>
            <a:pPr indent="0" lvl="0" marL="0" marR="0" rtl="0" algn="l">
              <a:lnSpc>
                <a:spcPct val="100000"/>
              </a:lnSpc>
              <a:spcBef>
                <a:spcPts val="0"/>
              </a:spcBef>
              <a:spcAft>
                <a:spcPts val="0"/>
              </a:spcAft>
              <a:buClr>
                <a:srgbClr val="0C0C0C"/>
              </a:buClr>
              <a:buFont typeface="Calibri"/>
              <a:buNone/>
            </a:pPr>
            <a:r>
              <a:rPr b="0" i="0" lang="es" sz="1600" u="none" cap="none" strike="noStrike">
                <a:solidFill>
                  <a:srgbClr val="0C0C0C"/>
                </a:solidFill>
                <a:latin typeface="Calibri"/>
                <a:ea typeface="Calibri"/>
                <a:cs typeface="Calibri"/>
                <a:sym typeface="Calibri"/>
              </a:rPr>
              <a:t>Centra el tiro aquí. Más texto es más distracción. Si el portfolio es bueno se enseña sólo. </a:t>
            </a:r>
            <a:endParaRPr/>
          </a:p>
          <a:p>
            <a:pPr indent="0" lvl="0" marL="0" marR="0" rtl="0" algn="l">
              <a:lnSpc>
                <a:spcPct val="100000"/>
              </a:lnSpc>
              <a:spcBef>
                <a:spcPts val="0"/>
              </a:spcBef>
              <a:spcAft>
                <a:spcPts val="0"/>
              </a:spcAft>
              <a:buClr>
                <a:schemeClr val="dk1"/>
              </a:buClr>
              <a:buFont typeface="Calibri"/>
              <a:buNone/>
            </a:pPr>
            <a:r>
              <a:t/>
            </a:r>
            <a:endParaRPr b="0" i="0" sz="1600" u="none" cap="none" strike="noStrike">
              <a:solidFill>
                <a:srgbClr val="0C0C0C"/>
              </a:solidFill>
              <a:latin typeface="Calibri"/>
              <a:ea typeface="Calibri"/>
              <a:cs typeface="Calibri"/>
              <a:sym typeface="Calibri"/>
            </a:endParaRPr>
          </a:p>
          <a:p>
            <a:pPr indent="0" lvl="0" marL="0" marR="0" rtl="0" algn="l">
              <a:lnSpc>
                <a:spcPct val="100000"/>
              </a:lnSpc>
              <a:spcBef>
                <a:spcPts val="0"/>
              </a:spcBef>
              <a:spcAft>
                <a:spcPts val="0"/>
              </a:spcAft>
              <a:buClr>
                <a:srgbClr val="0C0C0C"/>
              </a:buClr>
              <a:buFont typeface="Calibri"/>
              <a:buNone/>
            </a:pPr>
            <a:r>
              <a:rPr b="0" i="0" lang="es" sz="1600" u="none" cap="none" strike="noStrike">
                <a:solidFill>
                  <a:srgbClr val="0C0C0C"/>
                </a:solidFill>
                <a:latin typeface="Calibri"/>
                <a:ea typeface="Calibri"/>
                <a:cs typeface="Calibri"/>
                <a:sym typeface="Calibri"/>
              </a:rPr>
              <a:t>Habla de lo que te hace distinto. Sé ejecutivo en lo que escribas. Nadie se va a leer un párrafo de cinco o seis líneas por muy bien que escribas</a:t>
            </a:r>
            <a:endParaRPr b="0" i="0" sz="1600" u="none" cap="none" strike="noStrike">
              <a:solidFill>
                <a:srgbClr val="0C0C0C"/>
              </a:solidFill>
              <a:latin typeface="Calibri"/>
              <a:ea typeface="Calibri"/>
              <a:cs typeface="Calibri"/>
              <a:sym typeface="Calibri"/>
            </a:endParaRPr>
          </a:p>
        </p:txBody>
      </p:sp>
      <p:sp>
        <p:nvSpPr>
          <p:cNvPr id="688" name="Google Shape;688;p58"/>
          <p:cNvSpPr/>
          <p:nvPr/>
        </p:nvSpPr>
        <p:spPr>
          <a:xfrm>
            <a:off x="4644008" y="1437624"/>
            <a:ext cx="39006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Nombre de lo que enseñas</a:t>
            </a:r>
            <a:endParaRPr b="0" i="0" sz="1600" u="none" cap="none" strike="noStrike">
              <a:solidFill>
                <a:schemeClr val="lt1"/>
              </a:solidFill>
              <a:latin typeface="Calibri"/>
              <a:ea typeface="Calibri"/>
              <a:cs typeface="Calibri"/>
              <a:sym typeface="Calibri"/>
            </a:endParaRPr>
          </a:p>
        </p:txBody>
      </p:sp>
      <p:sp>
        <p:nvSpPr>
          <p:cNvPr id="689" name="Google Shape;689;p58"/>
          <p:cNvSpPr/>
          <p:nvPr/>
        </p:nvSpPr>
        <p:spPr>
          <a:xfrm>
            <a:off x="4644008" y="3468421"/>
            <a:ext cx="3900600" cy="486000"/>
          </a:xfrm>
          <a:prstGeom prst="rect">
            <a:avLst/>
          </a:prstGeom>
          <a:solidFill>
            <a:srgbClr val="F2F2F2"/>
          </a:solidFill>
          <a:ln>
            <a:noFill/>
          </a:ln>
        </p:spPr>
        <p:txBody>
          <a:bodyPr anchorCtr="0" anchor="t" bIns="108000" lIns="144000" spcFirstLastPara="1" rIns="144000" wrap="square" tIns="108000">
            <a:noAutofit/>
          </a:bodyPr>
          <a:lstStyle/>
          <a:p>
            <a:pPr indent="0" lvl="1" marL="0" marR="0" rtl="0" algn="ctr">
              <a:lnSpc>
                <a:spcPct val="150000"/>
              </a:lnSpc>
              <a:spcBef>
                <a:spcPts val="0"/>
              </a:spcBef>
              <a:spcAft>
                <a:spcPts val="0"/>
              </a:spcAft>
              <a:buClr>
                <a:srgbClr val="FFFFFF"/>
              </a:buClr>
              <a:buFont typeface="Calibri"/>
              <a:buNone/>
            </a:pPr>
            <a:r>
              <a:rPr b="0" i="0" lang="es" sz="1200" u="sng" cap="none" strike="noStrike">
                <a:solidFill>
                  <a:schemeClr val="hlink"/>
                </a:solidFill>
                <a:latin typeface="Calibri"/>
                <a:ea typeface="Calibri"/>
                <a:cs typeface="Calibri"/>
                <a:sym typeface="Calibri"/>
                <a:hlinkClick r:id="rId4"/>
              </a:rPr>
              <a:t>http://responsive.is/bigdataspain.org/2012</a:t>
            </a:r>
            <a:endParaRPr b="0" i="0" sz="1200" u="none" cap="none" strike="noStrike">
              <a:solidFill>
                <a:srgbClr val="FFFFFF"/>
              </a:solidFill>
              <a:latin typeface="Calibri"/>
              <a:ea typeface="Calibri"/>
              <a:cs typeface="Calibri"/>
              <a:sym typeface="Calibri"/>
            </a:endParaRPr>
          </a:p>
        </p:txBody>
      </p:sp>
      <p:sp>
        <p:nvSpPr>
          <p:cNvPr id="690" name="Google Shape;690;p58"/>
          <p:cNvSpPr/>
          <p:nvPr/>
        </p:nvSpPr>
        <p:spPr>
          <a:xfrm>
            <a:off x="9324528" y="701999"/>
            <a:ext cx="3312300" cy="1980000"/>
          </a:xfrm>
          <a:prstGeom prst="rect">
            <a:avLst/>
          </a:prstGeom>
          <a:solidFill>
            <a:srgbClr val="F2F2F2"/>
          </a:solidFill>
          <a:ln cap="flat" cmpd="sng" w="9525">
            <a:solidFill>
              <a:srgbClr val="FA4F10"/>
            </a:solidFill>
            <a:prstDash val="solid"/>
            <a:round/>
            <a:headEnd len="sm" w="sm" type="none"/>
            <a:tailEnd len="sm" w="sm" type="none"/>
          </a:ln>
        </p:spPr>
        <p:txBody>
          <a:bodyPr anchorCtr="0" anchor="ctr" bIns="45700" lIns="180000" spcFirstLastPara="1" rIns="180000" wrap="square" tIns="45700">
            <a:noAutofit/>
          </a:bodyPr>
          <a:lstStyle/>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Prepara estas imágenes con cuidado. No vale cualquier cosa</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No distorsiones imágenes. Hemos visto cosas terribles que no ayudan. Esto es un portfolio y se trata de que lo que enseñes luzca y brille.</a:t>
            </a:r>
            <a:endParaRPr/>
          </a:p>
          <a:p>
            <a:pPr indent="-171450" lvl="0" marL="171450" marR="0" rtl="0" algn="l">
              <a:lnSpc>
                <a:spcPct val="110000"/>
              </a:lnSpc>
              <a:spcBef>
                <a:spcPts val="0"/>
              </a:spcBef>
              <a:spcAft>
                <a:spcPts val="0"/>
              </a:spcAft>
              <a:buClr>
                <a:srgbClr val="0C0C0C"/>
              </a:buClr>
              <a:buSzPts val="1080"/>
              <a:buFont typeface="Calibri"/>
              <a:buChar char="•"/>
            </a:pPr>
            <a:r>
              <a:rPr b="0" i="0" lang="es" sz="1200" u="none" cap="none" strike="noStrike">
                <a:solidFill>
                  <a:srgbClr val="0C0C0C"/>
                </a:solidFill>
                <a:latin typeface="Calibri"/>
                <a:ea typeface="Calibri"/>
                <a:cs typeface="Calibri"/>
                <a:sym typeface="Calibri"/>
              </a:rPr>
              <a:t>En la medida de lo posible muestra el dispositivo para el cual se trabajó. Esto hace que todo lo que se muestre se aproxime a lo real mucho más que un diseño plano.</a:t>
            </a:r>
            <a:endParaRPr/>
          </a:p>
        </p:txBody>
      </p:sp>
      <p:sp>
        <p:nvSpPr>
          <p:cNvPr id="691" name="Google Shape;691;p58"/>
          <p:cNvSpPr/>
          <p:nvPr/>
        </p:nvSpPr>
        <p:spPr>
          <a:xfrm>
            <a:off x="0" y="-1"/>
            <a:ext cx="9144000" cy="594000"/>
          </a:xfrm>
          <a:prstGeom prst="rect">
            <a:avLst/>
          </a:prstGeom>
          <a:solidFill>
            <a:schemeClr val="lt1"/>
          </a:solidFill>
          <a:ln>
            <a:noFill/>
          </a:ln>
        </p:spPr>
        <p:txBody>
          <a:bodyPr anchorCtr="0" anchor="ctr" bIns="45700" lIns="64800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9  El portfolio se deja mejor para los anexos</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neros">
  <p:cSld name="Dineros">
    <p:spTree>
      <p:nvGrpSpPr>
        <p:cNvPr id="692" name="Shape 692"/>
        <p:cNvGrpSpPr/>
        <p:nvPr/>
      </p:nvGrpSpPr>
      <p:grpSpPr>
        <a:xfrm>
          <a:off x="0" y="0"/>
          <a:ext cx="0" cy="0"/>
          <a:chOff x="0" y="0"/>
          <a:chExt cx="0" cy="0"/>
        </a:xfrm>
      </p:grpSpPr>
      <p:sp>
        <p:nvSpPr>
          <p:cNvPr id="693" name="Google Shape;693;p59"/>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marR="0" rtl="0" algn="l">
              <a:lnSpc>
                <a:spcPct val="100000"/>
              </a:lnSpc>
              <a:spcBef>
                <a:spcPts val="0"/>
              </a:spcBef>
              <a:spcAft>
                <a:spcPts val="0"/>
              </a:spcAft>
              <a:buClr>
                <a:srgbClr val="888888"/>
              </a:buClr>
              <a:buFont typeface="Calibri"/>
              <a:buNone/>
            </a:pPr>
            <a:r>
              <a:rPr b="0" i="0" lang="es" sz="1200" u="none" cap="none" strike="noStrike">
                <a:solidFill>
                  <a:srgbClr val="888888"/>
                </a:solidFill>
                <a:latin typeface="Calibri"/>
                <a:ea typeface="Calibri"/>
                <a:cs typeface="Calibri"/>
                <a:sym typeface="Calibri"/>
              </a:rPr>
              <a:t>La importancia de un buen título en presentaciones</a:t>
            </a:r>
            <a:endParaRPr b="0" i="0" sz="1200" u="none" cap="none" strike="noStrike">
              <a:solidFill>
                <a:srgbClr val="888888"/>
              </a:solidFill>
              <a:latin typeface="Calibri"/>
              <a:ea typeface="Calibri"/>
              <a:cs typeface="Calibri"/>
              <a:sym typeface="Calibri"/>
            </a:endParaRPr>
          </a:p>
        </p:txBody>
      </p:sp>
      <p:pic>
        <p:nvPicPr>
          <p:cNvPr id="694" name="Google Shape;694;p59"/>
          <p:cNvPicPr preferRelativeResize="0"/>
          <p:nvPr/>
        </p:nvPicPr>
        <p:blipFill>
          <a:blip r:embed="rId2">
            <a:alphaModFix/>
          </a:blip>
          <a:stretch>
            <a:fillRect/>
          </a:stretch>
        </p:blipFill>
        <p:spPr>
          <a:xfrm>
            <a:off x="7956376" y="4870832"/>
            <a:ext cx="722442" cy="187835"/>
          </a:xfrm>
          <a:prstGeom prst="rect">
            <a:avLst/>
          </a:prstGeom>
          <a:noFill/>
          <a:ln>
            <a:noFill/>
          </a:ln>
        </p:spPr>
      </p:pic>
      <p:sp>
        <p:nvSpPr>
          <p:cNvPr id="695" name="Google Shape;695;p59"/>
          <p:cNvSpPr/>
          <p:nvPr/>
        </p:nvSpPr>
        <p:spPr>
          <a:xfrm flipH="1">
            <a:off x="753107" y="3207686"/>
            <a:ext cx="7491300" cy="1308300"/>
          </a:xfrm>
          <a:prstGeom prst="rect">
            <a:avLst/>
          </a:prstGeom>
          <a:noFill/>
          <a:ln>
            <a:noFill/>
          </a:ln>
        </p:spPr>
        <p:txBody>
          <a:bodyPr anchorCtr="0" anchor="ctr" bIns="45700" lIns="180000" spcFirstLastPara="1" rIns="180000" wrap="square" tIns="45700">
            <a:noAutofit/>
          </a:bodyPr>
          <a:lstStyle/>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 </a:t>
            </a:r>
            <a:r>
              <a:rPr b="1" i="0" lang="es" sz="1100" u="none" cap="none" strike="noStrike">
                <a:solidFill>
                  <a:srgbClr val="7F7F7F"/>
                </a:solidFill>
                <a:latin typeface="Calibri"/>
                <a:ea typeface="Calibri"/>
                <a:cs typeface="Calibri"/>
                <a:sym typeface="Calibri"/>
              </a:rPr>
              <a:t>La facturación se realizará de la siguiente forma</a:t>
            </a:r>
            <a:endParaRPr b="0" i="0" sz="1100" u="none" cap="none" strike="noStrike">
              <a:solidFill>
                <a:srgbClr val="7F7F7F"/>
              </a:solidFill>
              <a:latin typeface="Calibri"/>
              <a:ea typeface="Calibri"/>
              <a:cs typeface="Calibri"/>
              <a:sym typeface="Calibri"/>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20% a la aceptación de la propuesta. 20% a la finalización y aceptación de cada uno de los 4 sprints en los que está dividido el proyecto quedando la forma de pago establecida en 60 días.</a:t>
            </a:r>
            <a:endParaRPr/>
          </a:p>
          <a:p>
            <a:pPr indent="0" lvl="0" marL="0" marR="0" rtl="0" algn="l">
              <a:lnSpc>
                <a:spcPct val="100000"/>
              </a:lnSpc>
              <a:spcBef>
                <a:spcPts val="0"/>
              </a:spcBef>
              <a:spcAft>
                <a:spcPts val="0"/>
              </a:spcAft>
              <a:buClr>
                <a:schemeClr val="dk1"/>
              </a:buClr>
              <a:buFont typeface="Calibri"/>
              <a:buNone/>
            </a:pPr>
            <a:r>
              <a:t/>
            </a:r>
            <a:endParaRPr b="0" i="0" sz="1100" u="none" cap="none" strike="noStrike">
              <a:solidFill>
                <a:srgbClr val="7F7F7F"/>
              </a:solidFill>
              <a:latin typeface="Calibri"/>
              <a:ea typeface="Calibri"/>
              <a:cs typeface="Calibri"/>
              <a:sym typeface="Calibri"/>
            </a:endParaRPr>
          </a:p>
          <a:p>
            <a:pPr indent="0" lvl="0" marL="0" marR="0" rtl="0" algn="l">
              <a:lnSpc>
                <a:spcPct val="100000"/>
              </a:lnSpc>
              <a:spcBef>
                <a:spcPts val="0"/>
              </a:spcBef>
              <a:spcAft>
                <a:spcPts val="0"/>
              </a:spcAft>
              <a:buClr>
                <a:srgbClr val="7F7F7F"/>
              </a:buClr>
              <a:buFont typeface="Calibri"/>
              <a:buNone/>
            </a:pPr>
            <a:r>
              <a:rPr b="1" i="0" lang="es" sz="1100" u="none" cap="none" strike="noStrike">
                <a:solidFill>
                  <a:srgbClr val="7F7F7F"/>
                </a:solidFill>
                <a:latin typeface="Calibri"/>
                <a:ea typeface="Calibri"/>
                <a:cs typeface="Calibri"/>
                <a:sym typeface="Calibri"/>
              </a:rPr>
              <a:t>Información de pago</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Paradigma Tecnológico S.L.</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0081 0235 70 0014296211 </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Banco Sabadell Atlántico</a:t>
            </a:r>
            <a:endParaRPr/>
          </a:p>
          <a:p>
            <a:pPr indent="0" lvl="0" marL="0" marR="0" rtl="0" algn="l">
              <a:lnSpc>
                <a:spcPct val="100000"/>
              </a:lnSpc>
              <a:spcBef>
                <a:spcPts val="0"/>
              </a:spcBef>
              <a:spcAft>
                <a:spcPts val="0"/>
              </a:spcAft>
              <a:buClr>
                <a:srgbClr val="7F7F7F"/>
              </a:buClr>
              <a:buFont typeface="Calibri"/>
              <a:buNone/>
            </a:pPr>
            <a:r>
              <a:rPr b="0" i="0" lang="es" sz="1100" u="none" cap="none" strike="noStrike">
                <a:solidFill>
                  <a:srgbClr val="7F7F7F"/>
                </a:solidFill>
                <a:latin typeface="Calibri"/>
                <a:ea typeface="Calibri"/>
                <a:cs typeface="Calibri"/>
                <a:sym typeface="Calibri"/>
              </a:rPr>
              <a:t>28912 Leganés (Madrid)</a:t>
            </a:r>
            <a:endParaRPr b="0" i="0" sz="1100" u="none" cap="none" strike="noStrike">
              <a:solidFill>
                <a:srgbClr val="7F7F7F"/>
              </a:solidFill>
              <a:latin typeface="Calibri"/>
              <a:ea typeface="Calibri"/>
              <a:cs typeface="Calibri"/>
              <a:sym typeface="Calibri"/>
            </a:endParaRPr>
          </a:p>
        </p:txBody>
      </p:sp>
      <p:cxnSp>
        <p:nvCxnSpPr>
          <p:cNvPr id="696" name="Google Shape;696;p59"/>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sp>
        <p:nvSpPr>
          <p:cNvPr id="697" name="Google Shape;697;p59"/>
          <p:cNvSpPr/>
          <p:nvPr/>
        </p:nvSpPr>
        <p:spPr>
          <a:xfrm>
            <a:off x="777847" y="1178569"/>
            <a:ext cx="7466700" cy="324000"/>
          </a:xfrm>
          <a:prstGeom prst="rect">
            <a:avLst/>
          </a:prstGeom>
          <a:solidFill>
            <a:srgbClr val="00C4DE"/>
          </a:solidFill>
          <a:ln>
            <a:noFill/>
          </a:ln>
        </p:spPr>
        <p:txBody>
          <a:bodyPr anchorCtr="0" anchor="ctr" bIns="180000" lIns="180000" spcFirstLastPara="1" rIns="180000" wrap="square" tIns="180000">
            <a:noAutofit/>
          </a:bodyPr>
          <a:lstStyle/>
          <a:p>
            <a:pPr indent="0" lvl="0" marL="0" marR="0" rtl="0" algn="l">
              <a:spcBef>
                <a:spcPts val="0"/>
              </a:spcBef>
              <a:spcAft>
                <a:spcPts val="0"/>
              </a:spcAft>
              <a:buNone/>
            </a:pPr>
            <a:r>
              <a:rPr b="0" i="0" lang="es" sz="1600" u="none" cap="none" strike="noStrike">
                <a:solidFill>
                  <a:schemeClr val="lt1"/>
                </a:solidFill>
                <a:latin typeface="Calibri"/>
                <a:ea typeface="Calibri"/>
                <a:cs typeface="Calibri"/>
                <a:sym typeface="Calibri"/>
              </a:rPr>
              <a:t>Mejora de este asunto concreto para aquella empresa</a:t>
            </a:r>
            <a:endParaRPr b="0" i="0" sz="1600" u="none" cap="none" strike="noStrike">
              <a:solidFill>
                <a:schemeClr val="lt1"/>
              </a:solidFill>
              <a:latin typeface="Calibri"/>
              <a:ea typeface="Calibri"/>
              <a:cs typeface="Calibri"/>
              <a:sym typeface="Calibri"/>
            </a:endParaRPr>
          </a:p>
        </p:txBody>
      </p:sp>
      <p:sp>
        <p:nvSpPr>
          <p:cNvPr id="698" name="Google Shape;698;p59"/>
          <p:cNvSpPr/>
          <p:nvPr/>
        </p:nvSpPr>
        <p:spPr>
          <a:xfrm>
            <a:off x="777847" y="1501856"/>
            <a:ext cx="4730400" cy="405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0" lang="es" sz="1600" u="none" cap="none" strike="noStrike">
                <a:solidFill>
                  <a:srgbClr val="7F7F7F"/>
                </a:solidFill>
                <a:latin typeface="Calibri"/>
                <a:ea typeface="Calibri"/>
                <a:cs typeface="Calibri"/>
                <a:sym typeface="Calibri"/>
              </a:rPr>
              <a:t>Lo que vale esto</a:t>
            </a:r>
            <a:endParaRPr b="0" i="0" sz="1600" u="none" cap="none" strike="noStrike">
              <a:solidFill>
                <a:srgbClr val="7F7F7F"/>
              </a:solidFill>
              <a:latin typeface="Calibri"/>
              <a:ea typeface="Calibri"/>
              <a:cs typeface="Calibri"/>
              <a:sym typeface="Calibri"/>
            </a:endParaRPr>
          </a:p>
        </p:txBody>
      </p:sp>
      <p:sp>
        <p:nvSpPr>
          <p:cNvPr id="699" name="Google Shape;699;p59"/>
          <p:cNvSpPr/>
          <p:nvPr/>
        </p:nvSpPr>
        <p:spPr>
          <a:xfrm>
            <a:off x="777847" y="2313183"/>
            <a:ext cx="4730400" cy="405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1" lang="es" sz="1600" u="none" cap="none" strike="noStrike">
                <a:solidFill>
                  <a:srgbClr val="7F7F7F"/>
                </a:solidFill>
                <a:latin typeface="Calibri"/>
                <a:ea typeface="Calibri"/>
                <a:cs typeface="Calibri"/>
                <a:sym typeface="Calibri"/>
              </a:rPr>
              <a:t>Descuento porque tú lo vales (20%)</a:t>
            </a:r>
            <a:endParaRPr b="0" i="1" sz="1600" u="none" cap="none" strike="noStrike">
              <a:solidFill>
                <a:srgbClr val="7F7F7F"/>
              </a:solidFill>
              <a:latin typeface="Calibri"/>
              <a:ea typeface="Calibri"/>
              <a:cs typeface="Calibri"/>
              <a:sym typeface="Calibri"/>
            </a:endParaRPr>
          </a:p>
        </p:txBody>
      </p:sp>
      <p:sp>
        <p:nvSpPr>
          <p:cNvPr id="700" name="Google Shape;700;p59"/>
          <p:cNvSpPr/>
          <p:nvPr/>
        </p:nvSpPr>
        <p:spPr>
          <a:xfrm>
            <a:off x="5483197" y="1501856"/>
            <a:ext cx="2761200" cy="405000"/>
          </a:xfrm>
          <a:prstGeom prst="rect">
            <a:avLst/>
          </a:prstGeom>
          <a:solidFill>
            <a:srgbClr val="F2F2F2"/>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78.335 €</a:t>
            </a:r>
            <a:endParaRPr b="0" i="0" sz="1600" u="none" cap="none" strike="noStrike">
              <a:solidFill>
                <a:srgbClr val="0C0C0C"/>
              </a:solidFill>
              <a:latin typeface="Calibri"/>
              <a:ea typeface="Calibri"/>
              <a:cs typeface="Calibri"/>
              <a:sym typeface="Calibri"/>
            </a:endParaRPr>
          </a:p>
        </p:txBody>
      </p:sp>
      <p:sp>
        <p:nvSpPr>
          <p:cNvPr id="701" name="Google Shape;701;p59"/>
          <p:cNvSpPr/>
          <p:nvPr/>
        </p:nvSpPr>
        <p:spPr>
          <a:xfrm>
            <a:off x="5483197" y="2313183"/>
            <a:ext cx="2761200" cy="405000"/>
          </a:xfrm>
          <a:prstGeom prst="rect">
            <a:avLst/>
          </a:prstGeom>
          <a:solidFill>
            <a:srgbClr val="F2F2F2"/>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3.154 €</a:t>
            </a:r>
            <a:endParaRPr b="0" i="0" sz="1600" u="none" cap="none" strike="noStrike">
              <a:solidFill>
                <a:srgbClr val="0C0C0C"/>
              </a:solidFill>
              <a:latin typeface="Calibri"/>
              <a:ea typeface="Calibri"/>
              <a:cs typeface="Calibri"/>
              <a:sym typeface="Calibri"/>
            </a:endParaRPr>
          </a:p>
        </p:txBody>
      </p:sp>
      <p:sp>
        <p:nvSpPr>
          <p:cNvPr id="702" name="Google Shape;702;p59"/>
          <p:cNvSpPr/>
          <p:nvPr/>
        </p:nvSpPr>
        <p:spPr>
          <a:xfrm>
            <a:off x="777847" y="2717852"/>
            <a:ext cx="4730400" cy="405000"/>
          </a:xfrm>
          <a:prstGeom prst="rect">
            <a:avLst/>
          </a:prstGeom>
          <a:solidFill>
            <a:srgbClr val="D8D8D8"/>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1" lang="es" sz="1600" u="none" cap="none" strike="noStrike">
                <a:solidFill>
                  <a:srgbClr val="7F7F7F"/>
                </a:solidFill>
                <a:latin typeface="Calibri"/>
                <a:ea typeface="Calibri"/>
                <a:cs typeface="Calibri"/>
                <a:sym typeface="Calibri"/>
              </a:rPr>
              <a:t>Total sin IVA (20%)</a:t>
            </a:r>
            <a:endParaRPr b="0" i="1" sz="1600" u="none" cap="none" strike="noStrike">
              <a:solidFill>
                <a:srgbClr val="7F7F7F"/>
              </a:solidFill>
              <a:latin typeface="Calibri"/>
              <a:ea typeface="Calibri"/>
              <a:cs typeface="Calibri"/>
              <a:sym typeface="Calibri"/>
            </a:endParaRPr>
          </a:p>
        </p:txBody>
      </p:sp>
      <p:sp>
        <p:nvSpPr>
          <p:cNvPr id="703" name="Google Shape;703;p59"/>
          <p:cNvSpPr/>
          <p:nvPr/>
        </p:nvSpPr>
        <p:spPr>
          <a:xfrm>
            <a:off x="5483197" y="2717852"/>
            <a:ext cx="2761200" cy="405000"/>
          </a:xfrm>
          <a:prstGeom prst="rect">
            <a:avLst/>
          </a:prstGeom>
          <a:solidFill>
            <a:srgbClr val="D8D8D8"/>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78.468 €</a:t>
            </a:r>
            <a:endParaRPr/>
          </a:p>
        </p:txBody>
      </p:sp>
      <p:sp>
        <p:nvSpPr>
          <p:cNvPr id="704" name="Google Shape;704;p59"/>
          <p:cNvSpPr/>
          <p:nvPr/>
        </p:nvSpPr>
        <p:spPr>
          <a:xfrm>
            <a:off x="777847" y="1909050"/>
            <a:ext cx="4730400" cy="405000"/>
          </a:xfrm>
          <a:prstGeom prst="rect">
            <a:avLst/>
          </a:prstGeom>
          <a:solidFill>
            <a:srgbClr val="F2F2F2"/>
          </a:solidFill>
          <a:ln>
            <a:noFill/>
          </a:ln>
        </p:spPr>
        <p:txBody>
          <a:bodyPr anchorCtr="0" anchor="t" bIns="45700" lIns="180000" spcFirstLastPara="1" rIns="180000" wrap="square" tIns="180000">
            <a:noAutofit/>
          </a:bodyPr>
          <a:lstStyle/>
          <a:p>
            <a:pPr indent="0" lvl="0" marL="0" marR="0" rtl="0" algn="r">
              <a:spcBef>
                <a:spcPts val="0"/>
              </a:spcBef>
              <a:spcAft>
                <a:spcPts val="0"/>
              </a:spcAft>
              <a:buNone/>
            </a:pPr>
            <a:r>
              <a:rPr b="0" i="0" lang="es" sz="1600" u="none" cap="none" strike="noStrike">
                <a:solidFill>
                  <a:srgbClr val="7F7F7F"/>
                </a:solidFill>
                <a:latin typeface="Calibri"/>
                <a:ea typeface="Calibri"/>
                <a:cs typeface="Calibri"/>
                <a:sym typeface="Calibri"/>
              </a:rPr>
              <a:t>Mantenimiento y demás cosas</a:t>
            </a:r>
            <a:endParaRPr b="0" i="0" sz="1600" u="none" cap="none" strike="noStrike">
              <a:solidFill>
                <a:srgbClr val="7F7F7F"/>
              </a:solidFill>
              <a:latin typeface="Calibri"/>
              <a:ea typeface="Calibri"/>
              <a:cs typeface="Calibri"/>
              <a:sym typeface="Calibri"/>
            </a:endParaRPr>
          </a:p>
        </p:txBody>
      </p:sp>
      <p:sp>
        <p:nvSpPr>
          <p:cNvPr id="705" name="Google Shape;705;p59"/>
          <p:cNvSpPr/>
          <p:nvPr/>
        </p:nvSpPr>
        <p:spPr>
          <a:xfrm>
            <a:off x="5483197" y="1909050"/>
            <a:ext cx="2761200" cy="405000"/>
          </a:xfrm>
          <a:prstGeom prst="rect">
            <a:avLst/>
          </a:prstGeom>
          <a:solidFill>
            <a:srgbClr val="F2F2F2"/>
          </a:solidFill>
          <a:ln>
            <a:noFill/>
          </a:ln>
        </p:spPr>
        <p:txBody>
          <a:bodyPr anchorCtr="0" anchor="t" bIns="45700" lIns="180000" spcFirstLastPara="1" rIns="1008000" wrap="square" tIns="180000">
            <a:noAutofit/>
          </a:bodyPr>
          <a:lstStyle/>
          <a:p>
            <a:pPr indent="0" lvl="0" marL="0" marR="0" rtl="0" algn="r">
              <a:spcBef>
                <a:spcPts val="0"/>
              </a:spcBef>
              <a:spcAft>
                <a:spcPts val="0"/>
              </a:spcAft>
              <a:buNone/>
            </a:pPr>
            <a:r>
              <a:rPr b="0" i="0" lang="es" sz="1600" u="none" cap="none" strike="noStrike">
                <a:solidFill>
                  <a:srgbClr val="0C0C0C"/>
                </a:solidFill>
                <a:latin typeface="Calibri"/>
                <a:ea typeface="Calibri"/>
                <a:cs typeface="Calibri"/>
                <a:sym typeface="Calibri"/>
              </a:rPr>
              <a:t>14.335 €</a:t>
            </a:r>
            <a:endParaRPr b="0" i="0" sz="1600" u="none" cap="none" strike="noStrike">
              <a:solidFill>
                <a:srgbClr val="0C0C0C"/>
              </a:solidFill>
              <a:latin typeface="Calibri"/>
              <a:ea typeface="Calibri"/>
              <a:cs typeface="Calibri"/>
              <a:sym typeface="Calibri"/>
            </a:endParaRPr>
          </a:p>
        </p:txBody>
      </p:sp>
      <p:sp>
        <p:nvSpPr>
          <p:cNvPr id="706" name="Google Shape;706;p59"/>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marR="0" rtl="0" algn="l">
              <a:spcBef>
                <a:spcPts val="0"/>
              </a:spcBef>
              <a:spcAft>
                <a:spcPts val="0"/>
              </a:spcAft>
              <a:buNone/>
            </a:pPr>
            <a:r>
              <a:rPr b="0" i="0" lang="es" sz="2400" u="none" cap="none" strike="noStrike">
                <a:solidFill>
                  <a:srgbClr val="0C0C0C"/>
                </a:solidFill>
                <a:latin typeface="Calibri"/>
                <a:ea typeface="Calibri"/>
                <a:cs typeface="Calibri"/>
                <a:sym typeface="Calibri"/>
              </a:rPr>
              <a:t>9  Ahora hablemos de pasta</a:t>
            </a:r>
            <a:endParaRPr b="0" i="0" sz="1800" u="none" cap="none" strike="noStrike">
              <a:solidFill>
                <a:srgbClr val="0C0C0C"/>
              </a:solidFill>
              <a:latin typeface="Calibri"/>
              <a:ea typeface="Calibri"/>
              <a:cs typeface="Calibri"/>
              <a:sym typeface="Calibri"/>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p:cSld name="En blanco">
    <p:spTree>
      <p:nvGrpSpPr>
        <p:cNvPr id="707" name="Shape 707"/>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11" Type="http://schemas.openxmlformats.org/officeDocument/2006/relationships/slideLayout" Target="../slideLayouts/slideLayout22.xml"/><Relationship Id="rId22" Type="http://schemas.openxmlformats.org/officeDocument/2006/relationships/slideLayout" Target="../slideLayouts/slideLayout33.xml"/><Relationship Id="rId10" Type="http://schemas.openxmlformats.org/officeDocument/2006/relationships/slideLayout" Target="../slideLayouts/slideLayout21.xml"/><Relationship Id="rId21" Type="http://schemas.openxmlformats.org/officeDocument/2006/relationships/slideLayout" Target="../slideLayouts/slideLayout32.xml"/><Relationship Id="rId13" Type="http://schemas.openxmlformats.org/officeDocument/2006/relationships/slideLayout" Target="../slideLayouts/slideLayout24.xml"/><Relationship Id="rId24" Type="http://schemas.openxmlformats.org/officeDocument/2006/relationships/theme" Target="../theme/theme3.xml"/><Relationship Id="rId12" Type="http://schemas.openxmlformats.org/officeDocument/2006/relationships/slideLayout" Target="../slideLayouts/slideLayout23.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4.xml"/><Relationship Id="rId11" Type="http://schemas.openxmlformats.org/officeDocument/2006/relationships/slideLayout" Target="../slideLayouts/slideLayout45.xml"/><Relationship Id="rId22" Type="http://schemas.openxmlformats.org/officeDocument/2006/relationships/slideLayout" Target="../slideLayouts/slideLayout56.xml"/><Relationship Id="rId10" Type="http://schemas.openxmlformats.org/officeDocument/2006/relationships/slideLayout" Target="../slideLayouts/slideLayout44.xml"/><Relationship Id="rId21" Type="http://schemas.openxmlformats.org/officeDocument/2006/relationships/slideLayout" Target="../slideLayouts/slideLayout55.xml"/><Relationship Id="rId13" Type="http://schemas.openxmlformats.org/officeDocument/2006/relationships/slideLayout" Target="../slideLayouts/slideLayout47.xml"/><Relationship Id="rId24" Type="http://schemas.openxmlformats.org/officeDocument/2006/relationships/theme" Target="../theme/theme4.xml"/><Relationship Id="rId12" Type="http://schemas.openxmlformats.org/officeDocument/2006/relationships/slideLayout" Target="../slideLayouts/slideLayout46.xml"/><Relationship Id="rId23" Type="http://schemas.openxmlformats.org/officeDocument/2006/relationships/slideLayout" Target="../slideLayouts/slideLayout57.xml"/><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slideLayout" Target="../slideLayouts/slideLayout37.xml"/><Relationship Id="rId4" Type="http://schemas.openxmlformats.org/officeDocument/2006/relationships/slideLayout" Target="../slideLayouts/slideLayout38.xml"/><Relationship Id="rId9" Type="http://schemas.openxmlformats.org/officeDocument/2006/relationships/slideLayout" Target="../slideLayouts/slideLayout43.xml"/><Relationship Id="rId15" Type="http://schemas.openxmlformats.org/officeDocument/2006/relationships/slideLayout" Target="../slideLayouts/slideLayout49.xml"/><Relationship Id="rId14" Type="http://schemas.openxmlformats.org/officeDocument/2006/relationships/slideLayout" Target="../slideLayouts/slideLayout48.xml"/><Relationship Id="rId17" Type="http://schemas.openxmlformats.org/officeDocument/2006/relationships/slideLayout" Target="../slideLayouts/slideLayout51.xml"/><Relationship Id="rId16" Type="http://schemas.openxmlformats.org/officeDocument/2006/relationships/slideLayout" Target="../slideLayouts/slideLayout50.xml"/><Relationship Id="rId5" Type="http://schemas.openxmlformats.org/officeDocument/2006/relationships/slideLayout" Target="../slideLayouts/slideLayout39.xml"/><Relationship Id="rId19" Type="http://schemas.openxmlformats.org/officeDocument/2006/relationships/slideLayout" Target="../slideLayouts/slideLayout53.xml"/><Relationship Id="rId6" Type="http://schemas.openxmlformats.org/officeDocument/2006/relationships/slideLayout" Target="../slideLayouts/slideLayout40.xml"/><Relationship Id="rId18" Type="http://schemas.openxmlformats.org/officeDocument/2006/relationships/slideLayout" Target="../slideLayouts/slideLayout52.xml"/><Relationship Id="rId7" Type="http://schemas.openxmlformats.org/officeDocument/2006/relationships/slideLayout" Target="../slideLayouts/slideLayout41.xml"/><Relationship Id="rId8" Type="http://schemas.openxmlformats.org/officeDocument/2006/relationships/slideLayout" Target="../slideLayouts/slideLayout4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52" name="Google Shape;52;p13"/>
          <p:cNvSpPr txBox="1"/>
          <p:nvPr>
            <p:ph idx="1" type="body"/>
          </p:nvPr>
        </p:nvSpPr>
        <p:spPr>
          <a:xfrm>
            <a:off x="628650" y="1369219"/>
            <a:ext cx="7886700" cy="3263503"/>
          </a:xfrm>
          <a:prstGeom prst="rect">
            <a:avLst/>
          </a:prstGeom>
          <a:noFill/>
          <a:ln>
            <a:noFill/>
          </a:ln>
        </p:spPr>
        <p:txBody>
          <a:bodyPr anchorCtr="0" anchor="t" bIns="91425" lIns="91425" spcFirstLastPara="1" rIns="91425" wrap="square" tIns="91425">
            <a:noAutofit/>
          </a:bodyPr>
          <a:lstStyle>
            <a:lvl1pPr indent="-317500" lvl="0" marL="457200" marR="0" rtl="0" algn="l">
              <a:spcBef>
                <a:spcPts val="640"/>
              </a:spcBef>
              <a:spcAft>
                <a:spcPts val="0"/>
              </a:spcAft>
              <a:buClr>
                <a:schemeClr val="dk1"/>
              </a:buClr>
              <a:buSzPts val="1400"/>
              <a:buFont typeface="Calibri"/>
              <a:buChar char="•"/>
              <a:defRPr/>
            </a:lvl1pPr>
            <a:lvl2pPr indent="-317500" lvl="1" marL="914400" marR="0" rtl="0" algn="l">
              <a:spcBef>
                <a:spcPts val="560"/>
              </a:spcBef>
              <a:spcAft>
                <a:spcPts val="0"/>
              </a:spcAft>
              <a:buClr>
                <a:schemeClr val="dk1"/>
              </a:buClr>
              <a:buSzPts val="1400"/>
              <a:buFont typeface="Calibri"/>
              <a:buChar char="–"/>
              <a:defRPr/>
            </a:lvl2pPr>
            <a:lvl3pPr indent="-317500" lvl="2" marL="1371600" marR="0" rtl="0" algn="l">
              <a:spcBef>
                <a:spcPts val="480"/>
              </a:spcBef>
              <a:spcAft>
                <a:spcPts val="0"/>
              </a:spcAft>
              <a:buClr>
                <a:schemeClr val="dk1"/>
              </a:buClr>
              <a:buSzPts val="1400"/>
              <a:buFont typeface="Calibri"/>
              <a:buChar char="•"/>
              <a:defRPr/>
            </a:lvl3pPr>
            <a:lvl4pPr indent="-317500" lvl="3" marL="1828800" marR="0" rtl="0" algn="l">
              <a:spcBef>
                <a:spcPts val="400"/>
              </a:spcBef>
              <a:spcAft>
                <a:spcPts val="0"/>
              </a:spcAft>
              <a:buClr>
                <a:schemeClr val="dk1"/>
              </a:buClr>
              <a:buSzPts val="1400"/>
              <a:buFont typeface="Calibri"/>
              <a:buChar char="–"/>
              <a:defRPr/>
            </a:lvl4pPr>
            <a:lvl5pPr indent="-317500" lvl="4" marL="2286000" marR="0" rtl="0" algn="l">
              <a:spcBef>
                <a:spcPts val="400"/>
              </a:spcBef>
              <a:spcAft>
                <a:spcPts val="0"/>
              </a:spcAft>
              <a:buClr>
                <a:schemeClr val="dk1"/>
              </a:buClr>
              <a:buSzPts val="1400"/>
              <a:buFont typeface="Calibri"/>
              <a:buChar char="»"/>
              <a:defRPr/>
            </a:lvl5pPr>
            <a:lvl6pPr indent="-317500" lvl="5" marL="2743200" marR="0" rtl="0" algn="l">
              <a:spcBef>
                <a:spcPts val="400"/>
              </a:spcBef>
              <a:spcAft>
                <a:spcPts val="0"/>
              </a:spcAft>
              <a:buClr>
                <a:schemeClr val="dk1"/>
              </a:buClr>
              <a:buSzPts val="1400"/>
              <a:buFont typeface="Calibri"/>
              <a:buChar char="•"/>
              <a:defRPr/>
            </a:lvl6pPr>
            <a:lvl7pPr indent="-317500" lvl="6" marL="3200400" marR="0" rtl="0" algn="l">
              <a:spcBef>
                <a:spcPts val="400"/>
              </a:spcBef>
              <a:spcAft>
                <a:spcPts val="0"/>
              </a:spcAft>
              <a:buClr>
                <a:schemeClr val="dk1"/>
              </a:buClr>
              <a:buSzPts val="1400"/>
              <a:buFont typeface="Calibri"/>
              <a:buChar char="•"/>
              <a:defRPr/>
            </a:lvl7pPr>
            <a:lvl8pPr indent="-317500" lvl="7" marL="3657600" marR="0" rtl="0" algn="l">
              <a:spcBef>
                <a:spcPts val="400"/>
              </a:spcBef>
              <a:spcAft>
                <a:spcPts val="0"/>
              </a:spcAft>
              <a:buClr>
                <a:schemeClr val="dk1"/>
              </a:buClr>
              <a:buSzPts val="1400"/>
              <a:buFont typeface="Calibri"/>
              <a:buChar char="•"/>
              <a:defRPr/>
            </a:lvl8pPr>
            <a:lvl9pPr indent="-317500" lvl="8" marL="4114800" marR="0" rtl="0" algn="l">
              <a:spcBef>
                <a:spcPts val="400"/>
              </a:spcBef>
              <a:spcAft>
                <a:spcPts val="0"/>
              </a:spcAft>
              <a:buClr>
                <a:schemeClr val="dk1"/>
              </a:buClr>
              <a:buSzPts val="1400"/>
              <a:buFont typeface="Calibri"/>
              <a:buChar char="•"/>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91425" lIns="91425" spcFirstLastPara="1" rIns="91425" wrap="square" tIns="9142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379" name="Shape 379"/>
        <p:cNvGrpSpPr/>
        <p:nvPr/>
      </p:nvGrpSpPr>
      <p:grpSpPr>
        <a:xfrm>
          <a:off x="0" y="0"/>
          <a:ext cx="0" cy="0"/>
          <a:chOff x="0" y="0"/>
          <a:chExt cx="0" cy="0"/>
        </a:xfrm>
      </p:grpSpPr>
      <p:sp>
        <p:nvSpPr>
          <p:cNvPr id="380" name="Google Shape;380;p37"/>
          <p:cNvSpPr txBox="1"/>
          <p:nvPr>
            <p:ph type="title"/>
          </p:nvPr>
        </p:nvSpPr>
        <p:spPr>
          <a:xfrm>
            <a:off x="628650" y="273844"/>
            <a:ext cx="7886700" cy="994200"/>
          </a:xfrm>
          <a:prstGeom prst="rect">
            <a:avLst/>
          </a:prstGeom>
          <a:noFill/>
          <a:ln>
            <a:noFill/>
          </a:ln>
        </p:spPr>
        <p:txBody>
          <a:bodyPr anchorCtr="0" anchor="ctr" bIns="91425" lIns="91425" spcFirstLastPara="1" rIns="91425" wrap="square" tIns="91425">
            <a:noAutofit/>
          </a:bodyPr>
          <a:lstStyle>
            <a:lvl1pPr indent="0" lvl="0" marL="0" marR="0" rtl="0" algn="ctr">
              <a:spcBef>
                <a:spcPts val="0"/>
              </a:spcBef>
              <a:spcAft>
                <a:spcPts val="0"/>
              </a:spcAft>
              <a:buClr>
                <a:schemeClr val="dk1"/>
              </a:buClr>
              <a:buSzPts val="1400"/>
              <a:buFont typeface="Calibri"/>
              <a:buNone/>
              <a:defRPr/>
            </a:lvl1pPr>
            <a:lvl2pPr indent="-88900" lvl="1" marL="0" marR="0" rtl="0" algn="l">
              <a:spcBef>
                <a:spcPts val="0"/>
              </a:spcBef>
              <a:spcAft>
                <a:spcPts val="0"/>
              </a:spcAft>
              <a:buSzPts val="1400"/>
              <a:buChar char="○"/>
              <a:defRPr/>
            </a:lvl2pPr>
            <a:lvl3pPr indent="-88900" lvl="2" marL="0" marR="0" rtl="0" algn="l">
              <a:spcBef>
                <a:spcPts val="0"/>
              </a:spcBef>
              <a:spcAft>
                <a:spcPts val="0"/>
              </a:spcAft>
              <a:buSzPts val="1400"/>
              <a:buChar char="■"/>
              <a:defRPr/>
            </a:lvl3pPr>
            <a:lvl4pPr indent="-88900" lvl="3" marL="0" marR="0" rtl="0" algn="l">
              <a:spcBef>
                <a:spcPts val="0"/>
              </a:spcBef>
              <a:spcAft>
                <a:spcPts val="0"/>
              </a:spcAft>
              <a:buSzPts val="1400"/>
              <a:buChar char="●"/>
              <a:defRPr/>
            </a:lvl4pPr>
            <a:lvl5pPr indent="-88900" lvl="4" marL="0" marR="0" rtl="0" algn="l">
              <a:spcBef>
                <a:spcPts val="0"/>
              </a:spcBef>
              <a:spcAft>
                <a:spcPts val="0"/>
              </a:spcAft>
              <a:buSzPts val="1400"/>
              <a:buChar char="○"/>
              <a:defRPr/>
            </a:lvl5pPr>
            <a:lvl6pPr indent="-88900" lvl="5" marL="0" marR="0" rtl="0" algn="l">
              <a:spcBef>
                <a:spcPts val="0"/>
              </a:spcBef>
              <a:spcAft>
                <a:spcPts val="0"/>
              </a:spcAft>
              <a:buSzPts val="1400"/>
              <a:buChar char="■"/>
              <a:defRPr/>
            </a:lvl6pPr>
            <a:lvl7pPr indent="-88900" lvl="6" marL="0" marR="0" rtl="0" algn="l">
              <a:spcBef>
                <a:spcPts val="0"/>
              </a:spcBef>
              <a:spcAft>
                <a:spcPts val="0"/>
              </a:spcAft>
              <a:buSzPts val="1400"/>
              <a:buChar char="●"/>
              <a:defRPr/>
            </a:lvl7pPr>
            <a:lvl8pPr indent="-88900" lvl="7" marL="0" marR="0" rtl="0" algn="l">
              <a:spcBef>
                <a:spcPts val="0"/>
              </a:spcBef>
              <a:spcAft>
                <a:spcPts val="0"/>
              </a:spcAft>
              <a:buSzPts val="1400"/>
              <a:buChar char="○"/>
              <a:defRPr/>
            </a:lvl8pPr>
            <a:lvl9pPr indent="-88900" lvl="8" marL="0" marR="0" rtl="0" algn="l">
              <a:spcBef>
                <a:spcPts val="0"/>
              </a:spcBef>
              <a:spcAft>
                <a:spcPts val="0"/>
              </a:spcAft>
              <a:buSzPts val="1400"/>
              <a:buChar char="■"/>
              <a:defRPr/>
            </a:lvl9pPr>
          </a:lstStyle>
          <a:p/>
        </p:txBody>
      </p:sp>
      <p:sp>
        <p:nvSpPr>
          <p:cNvPr id="381" name="Google Shape;381;p37"/>
          <p:cNvSpPr txBox="1"/>
          <p:nvPr>
            <p:ph idx="1" type="body"/>
          </p:nvPr>
        </p:nvSpPr>
        <p:spPr>
          <a:xfrm>
            <a:off x="628650" y="1369219"/>
            <a:ext cx="7886700" cy="3263400"/>
          </a:xfrm>
          <a:prstGeom prst="rect">
            <a:avLst/>
          </a:prstGeom>
          <a:noFill/>
          <a:ln>
            <a:noFill/>
          </a:ln>
        </p:spPr>
        <p:txBody>
          <a:bodyPr anchorCtr="0" anchor="t" bIns="91425" lIns="91425" spcFirstLastPara="1" rIns="91425" wrap="square" tIns="91425">
            <a:noAutofit/>
          </a:bodyPr>
          <a:lstStyle>
            <a:lvl1pPr indent="-317500" lvl="0" marL="457200" marR="0" rtl="0" algn="l">
              <a:spcBef>
                <a:spcPts val="640"/>
              </a:spcBef>
              <a:spcAft>
                <a:spcPts val="0"/>
              </a:spcAft>
              <a:buClr>
                <a:schemeClr val="dk1"/>
              </a:buClr>
              <a:buSzPts val="1400"/>
              <a:buFont typeface="Calibri"/>
              <a:buChar char="•"/>
              <a:defRPr/>
            </a:lvl1pPr>
            <a:lvl2pPr indent="-317500" lvl="1" marL="914400" marR="0" rtl="0" algn="l">
              <a:spcBef>
                <a:spcPts val="560"/>
              </a:spcBef>
              <a:spcAft>
                <a:spcPts val="0"/>
              </a:spcAft>
              <a:buClr>
                <a:schemeClr val="dk1"/>
              </a:buClr>
              <a:buSzPts val="1400"/>
              <a:buFont typeface="Calibri"/>
              <a:buChar char="–"/>
              <a:defRPr/>
            </a:lvl2pPr>
            <a:lvl3pPr indent="-317500" lvl="2" marL="1371600" marR="0" rtl="0" algn="l">
              <a:spcBef>
                <a:spcPts val="480"/>
              </a:spcBef>
              <a:spcAft>
                <a:spcPts val="0"/>
              </a:spcAft>
              <a:buClr>
                <a:schemeClr val="dk1"/>
              </a:buClr>
              <a:buSzPts val="1400"/>
              <a:buFont typeface="Calibri"/>
              <a:buChar char="•"/>
              <a:defRPr/>
            </a:lvl3pPr>
            <a:lvl4pPr indent="-317500" lvl="3" marL="1828800" marR="0" rtl="0" algn="l">
              <a:spcBef>
                <a:spcPts val="400"/>
              </a:spcBef>
              <a:spcAft>
                <a:spcPts val="0"/>
              </a:spcAft>
              <a:buClr>
                <a:schemeClr val="dk1"/>
              </a:buClr>
              <a:buSzPts val="1400"/>
              <a:buFont typeface="Calibri"/>
              <a:buChar char="–"/>
              <a:defRPr/>
            </a:lvl4pPr>
            <a:lvl5pPr indent="-317500" lvl="4" marL="2286000" marR="0" rtl="0" algn="l">
              <a:spcBef>
                <a:spcPts val="400"/>
              </a:spcBef>
              <a:spcAft>
                <a:spcPts val="0"/>
              </a:spcAft>
              <a:buClr>
                <a:schemeClr val="dk1"/>
              </a:buClr>
              <a:buSzPts val="1400"/>
              <a:buFont typeface="Calibri"/>
              <a:buChar char="»"/>
              <a:defRPr/>
            </a:lvl5pPr>
            <a:lvl6pPr indent="-317500" lvl="5" marL="2743200" marR="0" rtl="0" algn="l">
              <a:spcBef>
                <a:spcPts val="400"/>
              </a:spcBef>
              <a:spcAft>
                <a:spcPts val="0"/>
              </a:spcAft>
              <a:buClr>
                <a:schemeClr val="dk1"/>
              </a:buClr>
              <a:buSzPts val="1400"/>
              <a:buFont typeface="Calibri"/>
              <a:buChar char="•"/>
              <a:defRPr/>
            </a:lvl6pPr>
            <a:lvl7pPr indent="-317500" lvl="6" marL="3200400" marR="0" rtl="0" algn="l">
              <a:spcBef>
                <a:spcPts val="400"/>
              </a:spcBef>
              <a:spcAft>
                <a:spcPts val="0"/>
              </a:spcAft>
              <a:buClr>
                <a:schemeClr val="dk1"/>
              </a:buClr>
              <a:buSzPts val="1400"/>
              <a:buFont typeface="Calibri"/>
              <a:buChar char="•"/>
              <a:defRPr/>
            </a:lvl7pPr>
            <a:lvl8pPr indent="-317500" lvl="7" marL="3657600" marR="0" rtl="0" algn="l">
              <a:spcBef>
                <a:spcPts val="400"/>
              </a:spcBef>
              <a:spcAft>
                <a:spcPts val="0"/>
              </a:spcAft>
              <a:buClr>
                <a:schemeClr val="dk1"/>
              </a:buClr>
              <a:buSzPts val="1400"/>
              <a:buFont typeface="Calibri"/>
              <a:buChar char="•"/>
              <a:defRPr/>
            </a:lvl8pPr>
            <a:lvl9pPr indent="-317500" lvl="8" marL="4114800" marR="0" rtl="0" algn="l">
              <a:spcBef>
                <a:spcPts val="400"/>
              </a:spcBef>
              <a:spcAft>
                <a:spcPts val="0"/>
              </a:spcAft>
              <a:buClr>
                <a:schemeClr val="dk1"/>
              </a:buClr>
              <a:buSzPts val="1400"/>
              <a:buFont typeface="Calibri"/>
              <a:buChar char="•"/>
              <a:defRPr/>
            </a:lvl9pPr>
          </a:lstStyle>
          <a:p/>
        </p:txBody>
      </p:sp>
      <p:sp>
        <p:nvSpPr>
          <p:cNvPr id="382" name="Google Shape;382;p37"/>
          <p:cNvSpPr txBox="1"/>
          <p:nvPr>
            <p:ph idx="10" type="dt"/>
          </p:nvPr>
        </p:nvSpPr>
        <p:spPr>
          <a:xfrm>
            <a:off x="628650" y="4767263"/>
            <a:ext cx="2057400" cy="273900"/>
          </a:xfrm>
          <a:prstGeom prst="rect">
            <a:avLst/>
          </a:prstGeom>
          <a:noFill/>
          <a:ln>
            <a:noFill/>
          </a:ln>
        </p:spPr>
        <p:txBody>
          <a:bodyPr anchorCtr="0" anchor="ctr" bIns="91425" lIns="91425" spcFirstLastPara="1" rIns="91425" wrap="square" tIns="91425">
            <a:noAutofit/>
          </a:bodyPr>
          <a:lstStyle>
            <a:lvl1pPr indent="-88900" lvl="0" marL="0" marR="0" rtl="0" algn="l">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383" name="Google Shape;383;p37"/>
          <p:cNvSpPr txBox="1"/>
          <p:nvPr>
            <p:ph idx="11" type="ftr"/>
          </p:nvPr>
        </p:nvSpPr>
        <p:spPr>
          <a:xfrm>
            <a:off x="3028950" y="4767263"/>
            <a:ext cx="3086100" cy="273900"/>
          </a:xfrm>
          <a:prstGeom prst="rect">
            <a:avLst/>
          </a:prstGeom>
          <a:noFill/>
          <a:ln>
            <a:noFill/>
          </a:ln>
        </p:spPr>
        <p:txBody>
          <a:bodyPr anchorCtr="0" anchor="ctr" bIns="91425" lIns="91425" spcFirstLastPara="1" rIns="91425" wrap="square" tIns="91425">
            <a:noAutofit/>
          </a:bodyPr>
          <a:lstStyle>
            <a:lvl1pPr indent="-88900" lvl="0" marL="0" marR="0" rtl="0" algn="ctr">
              <a:spcBef>
                <a:spcPts val="0"/>
              </a:spcBef>
              <a:spcAft>
                <a:spcPts val="0"/>
              </a:spcAft>
              <a:buSzPts val="1400"/>
              <a:buChar char="●"/>
              <a:defRPr/>
            </a:lvl1pPr>
            <a:lvl2pPr indent="-88900" lvl="1" marL="457200" marR="0" rtl="0" algn="l">
              <a:spcBef>
                <a:spcPts val="0"/>
              </a:spcBef>
              <a:spcAft>
                <a:spcPts val="0"/>
              </a:spcAft>
              <a:buSzPts val="1400"/>
              <a:buChar char="○"/>
              <a:defRPr/>
            </a:lvl2pPr>
            <a:lvl3pPr indent="-88900" lvl="2" marL="914400" marR="0" rtl="0" algn="l">
              <a:spcBef>
                <a:spcPts val="0"/>
              </a:spcBef>
              <a:spcAft>
                <a:spcPts val="0"/>
              </a:spcAft>
              <a:buSzPts val="1400"/>
              <a:buChar char="■"/>
              <a:defRPr/>
            </a:lvl3pPr>
            <a:lvl4pPr indent="-88900" lvl="3" marL="1371600" marR="0" rtl="0" algn="l">
              <a:spcBef>
                <a:spcPts val="0"/>
              </a:spcBef>
              <a:spcAft>
                <a:spcPts val="0"/>
              </a:spcAft>
              <a:buSzPts val="1400"/>
              <a:buChar char="●"/>
              <a:defRPr/>
            </a:lvl4pPr>
            <a:lvl5pPr indent="-88900" lvl="4" marL="1828800" marR="0" rtl="0" algn="l">
              <a:spcBef>
                <a:spcPts val="0"/>
              </a:spcBef>
              <a:spcAft>
                <a:spcPts val="0"/>
              </a:spcAft>
              <a:buSzPts val="1400"/>
              <a:buChar char="○"/>
              <a:defRPr/>
            </a:lvl5pPr>
            <a:lvl6pPr indent="-88900" lvl="5" marL="2286000" marR="0" rtl="0" algn="l">
              <a:spcBef>
                <a:spcPts val="0"/>
              </a:spcBef>
              <a:spcAft>
                <a:spcPts val="0"/>
              </a:spcAft>
              <a:buSzPts val="1400"/>
              <a:buChar char="■"/>
              <a:defRPr/>
            </a:lvl6pPr>
            <a:lvl7pPr indent="-88900" lvl="6" marL="2743200" marR="0" rtl="0" algn="l">
              <a:spcBef>
                <a:spcPts val="0"/>
              </a:spcBef>
              <a:spcAft>
                <a:spcPts val="0"/>
              </a:spcAft>
              <a:buSzPts val="1400"/>
              <a:buChar char="●"/>
              <a:defRPr/>
            </a:lvl7pPr>
            <a:lvl8pPr indent="-88900" lvl="7" marL="3200400" marR="0" rtl="0" algn="l">
              <a:spcBef>
                <a:spcPts val="0"/>
              </a:spcBef>
              <a:spcAft>
                <a:spcPts val="0"/>
              </a:spcAft>
              <a:buSzPts val="1400"/>
              <a:buChar char="○"/>
              <a:defRPr/>
            </a:lvl8pPr>
            <a:lvl9pPr indent="-88900" lvl="8" marL="3657600" marR="0" rtl="0" algn="l">
              <a:spcBef>
                <a:spcPts val="0"/>
              </a:spcBef>
              <a:spcAft>
                <a:spcPts val="0"/>
              </a:spcAft>
              <a:buSzPts val="1400"/>
              <a:buChar char="■"/>
              <a:defRPr/>
            </a:lvl9pPr>
          </a:lstStyle>
          <a:p/>
        </p:txBody>
      </p:sp>
      <p:sp>
        <p:nvSpPr>
          <p:cNvPr id="384" name="Google Shape;384;p37"/>
          <p:cNvSpPr txBox="1"/>
          <p:nvPr>
            <p:ph idx="12" type="sldNum"/>
          </p:nvPr>
        </p:nvSpPr>
        <p:spPr>
          <a:xfrm>
            <a:off x="6457950" y="4767263"/>
            <a:ext cx="2057400" cy="273900"/>
          </a:xfrm>
          <a:prstGeom prst="rect">
            <a:avLst/>
          </a:prstGeom>
          <a:noFill/>
          <a:ln>
            <a:noFill/>
          </a:ln>
        </p:spPr>
        <p:txBody>
          <a:bodyPr anchorCtr="0" anchor="ctr" bIns="91425" lIns="91425" spcFirstLastPara="1" rIns="91425" wrap="square" tIns="91425">
            <a:noAutofit/>
          </a:bodyPr>
          <a:lstStyle>
            <a:lvl1pPr indent="0" lvl="0" marL="0" marR="0" rtl="0" algn="r">
              <a:buNone/>
              <a:defRPr/>
            </a:lvl1pPr>
            <a:lvl2pPr indent="0" lvl="1" marL="0" marR="0" rtl="0" algn="r">
              <a:buNone/>
              <a:defRPr/>
            </a:lvl2pPr>
            <a:lvl3pPr indent="0" lvl="2" marL="0" marR="0" rtl="0" algn="r">
              <a:buNone/>
              <a:defRPr/>
            </a:lvl3pPr>
            <a:lvl4pPr indent="0" lvl="3" marL="0" marR="0" rtl="0" algn="r">
              <a:buNone/>
              <a:defRPr/>
            </a:lvl4pPr>
            <a:lvl5pPr indent="0" lvl="4" marL="0" marR="0" rtl="0" algn="r">
              <a:buNone/>
              <a:defRPr/>
            </a:lvl5pPr>
            <a:lvl6pPr indent="0" lvl="5" marL="0" marR="0" rtl="0" algn="r">
              <a:buNone/>
              <a:defRPr/>
            </a:lvl6pPr>
            <a:lvl7pPr indent="0" lvl="6" marL="0" marR="0" rtl="0" algn="r">
              <a:buNone/>
              <a:defRPr/>
            </a:lvl7pPr>
            <a:lvl8pPr indent="0" lvl="7" marL="0" marR="0" rtl="0" algn="r">
              <a:buNone/>
              <a:defRPr/>
            </a:lvl8pPr>
            <a:lvl9pPr indent="0" lvl="8" marL="0" marR="0" rtl="0" algn="r">
              <a:buNone/>
              <a:defRPr/>
            </a:lvl9pPr>
          </a:lstStyle>
          <a:p>
            <a:pPr indent="-88900" lvl="0" marL="0" rtl="0" algn="r">
              <a:spcBef>
                <a:spcPts val="0"/>
              </a:spcBef>
              <a:spcAft>
                <a:spcPts val="0"/>
              </a:spcAft>
              <a:buSzPts val="1400"/>
              <a:buChar char="●"/>
            </a:pPr>
            <a:r>
              <a:t/>
            </a:r>
            <a:endParaRPr/>
          </a:p>
          <a:p>
            <a:pPr indent="-88900" lvl="1" marL="457200" rtl="0" algn="l">
              <a:spcBef>
                <a:spcPts val="0"/>
              </a:spcBef>
              <a:spcAft>
                <a:spcPts val="0"/>
              </a:spcAft>
              <a:buSzPts val="1400"/>
              <a:buChar char="○"/>
            </a:pPr>
            <a:r>
              <a:t/>
            </a:r>
            <a:endParaRPr/>
          </a:p>
          <a:p>
            <a:pPr indent="-88900" lvl="2" marL="914400" rtl="0" algn="l">
              <a:spcBef>
                <a:spcPts val="0"/>
              </a:spcBef>
              <a:spcAft>
                <a:spcPts val="0"/>
              </a:spcAft>
              <a:buSzPts val="1400"/>
              <a:buChar char="■"/>
            </a:pPr>
            <a:r>
              <a:t/>
            </a:r>
            <a:endParaRPr/>
          </a:p>
          <a:p>
            <a:pPr indent="-88900" lvl="3" marL="1371600" rtl="0" algn="l">
              <a:spcBef>
                <a:spcPts val="0"/>
              </a:spcBef>
              <a:spcAft>
                <a:spcPts val="0"/>
              </a:spcAft>
              <a:buSzPts val="1400"/>
              <a:buChar char="●"/>
            </a:pPr>
            <a:r>
              <a:t/>
            </a:r>
            <a:endParaRPr/>
          </a:p>
          <a:p>
            <a:pPr indent="-88900" lvl="4" marL="1828800" rtl="0" algn="l">
              <a:spcBef>
                <a:spcPts val="0"/>
              </a:spcBef>
              <a:spcAft>
                <a:spcPts val="0"/>
              </a:spcAft>
              <a:buSzPts val="1400"/>
              <a:buChar char="○"/>
            </a:pPr>
            <a:r>
              <a:t/>
            </a:r>
            <a:endParaRPr/>
          </a:p>
          <a:p>
            <a:pPr indent="-88900" lvl="5" marL="2286000" rtl="0" algn="l">
              <a:spcBef>
                <a:spcPts val="0"/>
              </a:spcBef>
              <a:spcAft>
                <a:spcPts val="0"/>
              </a:spcAft>
              <a:buSzPts val="1400"/>
              <a:buChar char="■"/>
            </a:pPr>
            <a:r>
              <a:t/>
            </a:r>
            <a:endParaRPr/>
          </a:p>
          <a:p>
            <a:pPr indent="-88900" lvl="6" marL="2743200" rtl="0" algn="l">
              <a:spcBef>
                <a:spcPts val="0"/>
              </a:spcBef>
              <a:spcAft>
                <a:spcPts val="0"/>
              </a:spcAft>
              <a:buSzPts val="1400"/>
              <a:buChar char="●"/>
            </a:pPr>
            <a:r>
              <a:t/>
            </a:r>
            <a:endParaRPr/>
          </a:p>
          <a:p>
            <a:pPr indent="-88900" lvl="7" marL="3200400" rtl="0" algn="l">
              <a:spcBef>
                <a:spcPts val="0"/>
              </a:spcBef>
              <a:spcAft>
                <a:spcPts val="0"/>
              </a:spcAft>
              <a:buSzPts val="1400"/>
              <a:buChar char="○"/>
            </a:pPr>
            <a:r>
              <a:t/>
            </a:r>
            <a:endParaRPr/>
          </a:p>
          <a:p>
            <a:pPr indent="-88900" lvl="8" marL="3657600" rtl="0" algn="l">
              <a:spcBef>
                <a:spcPts val="0"/>
              </a:spcBef>
              <a:spcAft>
                <a:spcPts val="0"/>
              </a:spcAft>
              <a:buSzPts val="1400"/>
              <a:buChar char="■"/>
            </a:pPr>
            <a:r>
              <a:t/>
            </a:r>
            <a:endParaRPr/>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 id="2147483693" r:id="rId12"/>
    <p:sldLayoutId id="2147483694" r:id="rId13"/>
    <p:sldLayoutId id="2147483695" r:id="rId14"/>
    <p:sldLayoutId id="2147483696" r:id="rId15"/>
    <p:sldLayoutId id="2147483697" r:id="rId16"/>
    <p:sldLayoutId id="2147483698" r:id="rId17"/>
    <p:sldLayoutId id="2147483699" r:id="rId18"/>
    <p:sldLayoutId id="2147483700" r:id="rId19"/>
    <p:sldLayoutId id="2147483701" r:id="rId20"/>
    <p:sldLayoutId id="2147483702" r:id="rId21"/>
    <p:sldLayoutId id="2147483703" r:id="rId22"/>
    <p:sldLayoutId id="2147483704"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5.xml"/><Relationship Id="rId3" Type="http://schemas.openxmlformats.org/officeDocument/2006/relationships/image" Target="../media/image1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7.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1" name="Shape 711"/>
        <p:cNvGrpSpPr/>
        <p:nvPr/>
      </p:nvGrpSpPr>
      <p:grpSpPr>
        <a:xfrm>
          <a:off x="0" y="0"/>
          <a:ext cx="0" cy="0"/>
          <a:chOff x="0" y="0"/>
          <a:chExt cx="0" cy="0"/>
        </a:xfrm>
      </p:grpSpPr>
      <p:sp>
        <p:nvSpPr>
          <p:cNvPr id="712" name="Google Shape;712;p61"/>
          <p:cNvSpPr/>
          <p:nvPr/>
        </p:nvSpPr>
        <p:spPr>
          <a:xfrm>
            <a:off x="0" y="465516"/>
            <a:ext cx="9144000" cy="4698450"/>
          </a:xfrm>
          <a:prstGeom prst="rect">
            <a:avLst/>
          </a:prstGeom>
          <a:solidFill>
            <a:srgbClr val="FA4F10"/>
          </a:solidFill>
          <a:ln>
            <a:noFill/>
          </a:ln>
        </p:spPr>
        <p:txBody>
          <a:bodyPr anchorCtr="0" anchor="t" bIns="45700" lIns="91425" spcFirstLastPara="1" rIns="91425" wrap="square" tIns="45700">
            <a:noAutofit/>
          </a:bodyPr>
          <a:lstStyle/>
          <a:p>
            <a:pPr indent="102870" lvl="0" marL="0" marR="0" rtl="0" algn="just">
              <a:lnSpc>
                <a:spcPct val="110000"/>
              </a:lnSpc>
              <a:spcBef>
                <a:spcPts val="0"/>
              </a:spcBef>
              <a:spcAft>
                <a:spcPts val="0"/>
              </a:spcAft>
              <a:buClr>
                <a:schemeClr val="dk1"/>
              </a:buClr>
              <a:buSzPts val="1620"/>
              <a:buFont typeface="Calibri"/>
              <a:buNone/>
            </a:pPr>
            <a:r>
              <a:t/>
            </a:r>
            <a:endParaRPr b="0" i="0" sz="1800" u="none" cap="none" strike="noStrike">
              <a:solidFill>
                <a:srgbClr val="FA4F10"/>
              </a:solidFill>
              <a:latin typeface="Calibri"/>
              <a:ea typeface="Calibri"/>
              <a:cs typeface="Calibri"/>
              <a:sym typeface="Calibri"/>
            </a:endParaRPr>
          </a:p>
        </p:txBody>
      </p:sp>
      <p:sp>
        <p:nvSpPr>
          <p:cNvPr id="713" name="Google Shape;713;p61"/>
          <p:cNvSpPr txBox="1"/>
          <p:nvPr/>
        </p:nvSpPr>
        <p:spPr>
          <a:xfrm>
            <a:off x="2587884" y="3469358"/>
            <a:ext cx="5293200" cy="577125"/>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 sz="4400">
                <a:solidFill>
                  <a:schemeClr val="lt1"/>
                </a:solidFill>
                <a:latin typeface="Calibri"/>
                <a:ea typeface="Calibri"/>
                <a:cs typeface="Calibri"/>
                <a:sym typeface="Calibri"/>
              </a:rPr>
              <a:t>JAVA</a:t>
            </a:r>
            <a:endParaRPr b="1" i="0" sz="4400" u="none" cap="none" strike="noStrike">
              <a:solidFill>
                <a:schemeClr val="lt1"/>
              </a:solidFill>
              <a:latin typeface="Calibri"/>
              <a:ea typeface="Calibri"/>
              <a:cs typeface="Calibri"/>
              <a:sym typeface="Calibri"/>
            </a:endParaRPr>
          </a:p>
        </p:txBody>
      </p:sp>
      <p:sp>
        <p:nvSpPr>
          <p:cNvPr id="714" name="Google Shape;714;p61"/>
          <p:cNvSpPr/>
          <p:nvPr/>
        </p:nvSpPr>
        <p:spPr>
          <a:xfrm>
            <a:off x="4788024" y="110513"/>
            <a:ext cx="4176600" cy="247050"/>
          </a:xfrm>
          <a:prstGeom prst="rect">
            <a:avLst/>
          </a:prstGeom>
          <a:noFill/>
          <a:ln>
            <a:noFill/>
          </a:ln>
        </p:spPr>
        <p:txBody>
          <a:bodyPr anchorCtr="0" anchor="t" bIns="45700" lIns="91425" spcFirstLastPara="1" rIns="91425" wrap="square" tIns="45700">
            <a:noAutofit/>
          </a:bodyPr>
          <a:lstStyle/>
          <a:p>
            <a:pPr indent="0" lvl="0" marL="0" marR="0" rtl="0" algn="l">
              <a:lnSpc>
                <a:spcPct val="110000"/>
              </a:lnSpc>
              <a:spcBef>
                <a:spcPts val="0"/>
              </a:spcBef>
              <a:spcAft>
                <a:spcPts val="0"/>
              </a:spcAft>
              <a:buClr>
                <a:srgbClr val="FA4F10"/>
              </a:buClr>
              <a:buFont typeface="Calibri"/>
              <a:buNone/>
            </a:pPr>
            <a:r>
              <a:rPr lang="es">
                <a:solidFill>
                  <a:srgbClr val="FA4F10"/>
                </a:solidFill>
                <a:latin typeface="Calibri"/>
                <a:ea typeface="Calibri"/>
                <a:cs typeface="Calibri"/>
                <a:sym typeface="Calibri"/>
              </a:rPr>
              <a:t>Formación MongoDB</a:t>
            </a:r>
            <a:endParaRPr b="0" i="1" sz="1400" u="none" cap="none" strike="noStrike">
              <a:solidFill>
                <a:srgbClr val="FA4F10"/>
              </a:solidFill>
              <a:latin typeface="Calibri"/>
              <a:ea typeface="Calibri"/>
              <a:cs typeface="Calibri"/>
              <a:sym typeface="Calibri"/>
            </a:endParaRPr>
          </a:p>
        </p:txBody>
      </p:sp>
      <p:sp>
        <p:nvSpPr>
          <p:cNvPr id="715" name="Google Shape;715;p61"/>
          <p:cNvSpPr txBox="1"/>
          <p:nvPr/>
        </p:nvSpPr>
        <p:spPr>
          <a:xfrm>
            <a:off x="730400" y="3053888"/>
            <a:ext cx="1913700" cy="140805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s" sz="11600">
                <a:solidFill>
                  <a:srgbClr val="F2F2F2"/>
                </a:solidFill>
                <a:latin typeface="Calibri"/>
                <a:ea typeface="Calibri"/>
                <a:cs typeface="Calibri"/>
                <a:sym typeface="Calibri"/>
              </a:rPr>
              <a:t>9</a:t>
            </a:r>
            <a:endParaRPr b="1" i="0" sz="11600" u="none" cap="none" strike="noStrike">
              <a:solidFill>
                <a:srgbClr val="F2F2F2"/>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00" name="Shape 800"/>
        <p:cNvGrpSpPr/>
        <p:nvPr/>
      </p:nvGrpSpPr>
      <p:grpSpPr>
        <a:xfrm>
          <a:off x="0" y="0"/>
          <a:ext cx="0" cy="0"/>
          <a:chOff x="0" y="0"/>
          <a:chExt cx="0" cy="0"/>
        </a:xfrm>
      </p:grpSpPr>
      <p:sp>
        <p:nvSpPr>
          <p:cNvPr id="801" name="Google Shape;801;p70"/>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4 Actualizaciones (jongo)</a:t>
            </a:r>
            <a:endParaRPr b="0" i="0" sz="1800" u="none" cap="none" strike="noStrike">
              <a:solidFill>
                <a:srgbClr val="0C0C0C"/>
              </a:solidFill>
              <a:latin typeface="Calibri"/>
              <a:ea typeface="Calibri"/>
              <a:cs typeface="Calibri"/>
              <a:sym typeface="Calibri"/>
            </a:endParaRPr>
          </a:p>
        </p:txBody>
      </p:sp>
      <p:sp>
        <p:nvSpPr>
          <p:cNvPr id="802" name="Google Shape;802;p70"/>
          <p:cNvSpPr txBox="1"/>
          <p:nvPr/>
        </p:nvSpPr>
        <p:spPr>
          <a:xfrm>
            <a:off x="642938" y="944162"/>
            <a:ext cx="78582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//actualización</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collection.update(</a:t>
            </a:r>
            <a:r>
              <a:rPr lang="es" sz="1200">
                <a:solidFill>
                  <a:srgbClr val="0000FF"/>
                </a:solidFill>
                <a:latin typeface="Courier New"/>
                <a:ea typeface="Courier New"/>
                <a:cs typeface="Courier New"/>
                <a:sym typeface="Courier New"/>
              </a:rPr>
              <a:t>"{value: {$gte: #, $lte:# }}"</a:t>
            </a:r>
            <a:r>
              <a:rPr lang="es" sz="1200">
                <a:solidFill>
                  <a:schemeClr val="dk1"/>
                </a:solidFill>
                <a:latin typeface="Courier New"/>
                <a:ea typeface="Courier New"/>
                <a:cs typeface="Courier New"/>
                <a:sym typeface="Courier New"/>
              </a:rPr>
              <a:t> ,5 ,10</a:t>
            </a:r>
            <a:r>
              <a:rPr lang="es" sz="1200">
                <a:latin typeface="Courier New"/>
                <a:ea typeface="Courier New"/>
                <a:cs typeface="Courier New"/>
                <a:sym typeface="Courier New"/>
              </a:rPr>
              <a:t>).with(</a:t>
            </a:r>
            <a:r>
              <a:rPr lang="es" sz="1200">
                <a:solidFill>
                  <a:srgbClr val="0000FF"/>
                </a:solidFill>
                <a:latin typeface="Courier New"/>
                <a:ea typeface="Courier New"/>
                <a:cs typeface="Courier New"/>
                <a:sym typeface="Courier New"/>
              </a:rPr>
              <a:t>"{$inc: {value: #}}"</a:t>
            </a:r>
            <a:r>
              <a:rPr lang="es" sz="1200">
                <a:latin typeface="Courier New"/>
                <a:ea typeface="Courier New"/>
                <a:cs typeface="Courier New"/>
                <a:sym typeface="Courier New"/>
              </a:rPr>
              <a:t>,1);</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//actualización con opciones</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collection.update(</a:t>
            </a:r>
            <a:r>
              <a:rPr lang="es" sz="1200">
                <a:solidFill>
                  <a:srgbClr val="0000FF"/>
                </a:solidFill>
                <a:latin typeface="Courier New"/>
                <a:ea typeface="Courier New"/>
                <a:cs typeface="Courier New"/>
                <a:sym typeface="Courier New"/>
              </a:rPr>
              <a:t>"{value: {$gte: #, $lte:# }}"</a:t>
            </a:r>
            <a:r>
              <a:rPr lang="es" sz="1200">
                <a:solidFill>
                  <a:schemeClr val="dk1"/>
                </a:solidFill>
                <a:latin typeface="Courier New"/>
                <a:ea typeface="Courier New"/>
                <a:cs typeface="Courier New"/>
                <a:sym typeface="Courier New"/>
              </a:rPr>
              <a:t> ,5 ,10</a:t>
            </a:r>
            <a:r>
              <a:rPr lang="es" sz="1200">
                <a:latin typeface="Courier New"/>
                <a:ea typeface="Courier New"/>
                <a:cs typeface="Courier New"/>
                <a:sym typeface="Courier New"/>
              </a:rPr>
              <a:t>).upsert().multi().with(</a:t>
            </a:r>
            <a:r>
              <a:rPr lang="es" sz="1200">
                <a:solidFill>
                  <a:srgbClr val="0000FF"/>
                </a:solidFill>
                <a:latin typeface="Courier New"/>
                <a:ea typeface="Courier New"/>
                <a:cs typeface="Courier New"/>
                <a:sym typeface="Courier New"/>
              </a:rPr>
              <a:t>"{$inc: {value: #}}"</a:t>
            </a:r>
            <a:r>
              <a:rPr lang="es" sz="1200">
                <a:latin typeface="Courier New"/>
                <a:ea typeface="Courier New"/>
                <a:cs typeface="Courier New"/>
                <a:sym typeface="Courier New"/>
              </a:rPr>
              <a:t>,1);</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solidFill>
                  <a:srgbClr val="4A86E8"/>
                </a:solidFill>
                <a:latin typeface="Courier New"/>
                <a:ea typeface="Courier New"/>
                <a:cs typeface="Courier New"/>
                <a:sym typeface="Courier New"/>
              </a:rPr>
              <a:t>//actualización con entidades</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collection.update(</a:t>
            </a:r>
            <a:r>
              <a:rPr lang="es" sz="1200">
                <a:solidFill>
                  <a:srgbClr val="0000FF"/>
                </a:solidFill>
                <a:latin typeface="Courier New"/>
                <a:ea typeface="Courier New"/>
                <a:cs typeface="Courier New"/>
                <a:sym typeface="Courier New"/>
              </a:rPr>
              <a:t>"{value: {$gte: #, $lte:# }}"</a:t>
            </a:r>
            <a:r>
              <a:rPr lang="es" sz="1200">
                <a:solidFill>
                  <a:schemeClr val="dk1"/>
                </a:solidFill>
                <a:latin typeface="Courier New"/>
                <a:ea typeface="Courier New"/>
                <a:cs typeface="Courier New"/>
                <a:sym typeface="Courier New"/>
              </a:rPr>
              <a:t> ,5,10</a:t>
            </a:r>
            <a:r>
              <a:rPr lang="es" sz="1200">
                <a:latin typeface="Courier New"/>
                <a:ea typeface="Courier New"/>
                <a:cs typeface="Courier New"/>
                <a:sym typeface="Courier New"/>
              </a:rPr>
              <a:t>).with(new Entity(..));</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collection.update(</a:t>
            </a:r>
            <a:r>
              <a:rPr lang="es" sz="1200">
                <a:solidFill>
                  <a:srgbClr val="0000FF"/>
                </a:solidFill>
                <a:latin typeface="Courier New"/>
                <a:ea typeface="Courier New"/>
                <a:cs typeface="Courier New"/>
                <a:sym typeface="Courier New"/>
              </a:rPr>
              <a:t>"{value: {$gte: #, $lte:# }}"</a:t>
            </a:r>
            <a:r>
              <a:rPr lang="es" sz="1200">
                <a:solidFill>
                  <a:schemeClr val="dk1"/>
                </a:solidFill>
                <a:latin typeface="Courier New"/>
                <a:ea typeface="Courier New"/>
                <a:cs typeface="Courier New"/>
                <a:sym typeface="Courier New"/>
              </a:rPr>
              <a:t> ,5,10</a:t>
            </a:r>
            <a:r>
              <a:rPr lang="es" sz="1200">
                <a:latin typeface="Courier New"/>
                <a:ea typeface="Courier New"/>
                <a:cs typeface="Courier New"/>
                <a:sym typeface="Courier New"/>
              </a:rPr>
              <a:t>).with(</a:t>
            </a:r>
            <a:r>
              <a:rPr lang="es" sz="1200">
                <a:solidFill>
                  <a:srgbClr val="0000FF"/>
                </a:solidFill>
                <a:latin typeface="Courier New"/>
                <a:ea typeface="Courier New"/>
                <a:cs typeface="Courier New"/>
                <a:sym typeface="Courier New"/>
              </a:rPr>
              <a:t>"{$set: {subentity: #}}"</a:t>
            </a:r>
            <a:r>
              <a:rPr lang="es" sz="1200">
                <a:latin typeface="Courier New"/>
                <a:ea typeface="Courier New"/>
                <a:cs typeface="Courier New"/>
                <a:sym typeface="Courier New"/>
              </a:rPr>
              <a:t>, new Entity(..));</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803" name="Google Shape;803;p70"/>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804" name="Google Shape;804;p70"/>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805" name="Google Shape;805;p70"/>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806" name="Google Shape;806;p70"/>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0" name="Shape 810"/>
        <p:cNvGrpSpPr/>
        <p:nvPr/>
      </p:nvGrpSpPr>
      <p:grpSpPr>
        <a:xfrm>
          <a:off x="0" y="0"/>
          <a:ext cx="0" cy="0"/>
          <a:chOff x="0" y="0"/>
          <a:chExt cx="0" cy="0"/>
        </a:xfrm>
      </p:grpSpPr>
      <p:sp>
        <p:nvSpPr>
          <p:cNvPr id="811" name="Google Shape;811;p71"/>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5 Agregaciones (driver)</a:t>
            </a:r>
            <a:endParaRPr b="0" i="0" sz="1800" u="none" cap="none" strike="noStrike">
              <a:solidFill>
                <a:srgbClr val="0C0C0C"/>
              </a:solidFill>
              <a:latin typeface="Calibri"/>
              <a:ea typeface="Calibri"/>
              <a:cs typeface="Calibri"/>
              <a:sym typeface="Calibri"/>
            </a:endParaRPr>
          </a:p>
        </p:txBody>
      </p:sp>
      <p:sp>
        <p:nvSpPr>
          <p:cNvPr id="812" name="Google Shape;812;p71"/>
          <p:cNvSpPr txBox="1"/>
          <p:nvPr/>
        </p:nvSpPr>
        <p:spPr>
          <a:xfrm>
            <a:off x="642950" y="944150"/>
            <a:ext cx="81684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//definimos el pipeline</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List&lt;Bson&gt; pipeline = </a:t>
            </a:r>
            <a:r>
              <a:rPr lang="es" sz="1200">
                <a:solidFill>
                  <a:srgbClr val="980000"/>
                </a:solidFill>
                <a:latin typeface="Courier New"/>
                <a:ea typeface="Courier New"/>
                <a:cs typeface="Courier New"/>
                <a:sym typeface="Courier New"/>
              </a:rPr>
              <a:t>new</a:t>
            </a:r>
            <a:r>
              <a:rPr lang="es" sz="1200">
                <a:latin typeface="Courier New"/>
                <a:ea typeface="Courier New"/>
                <a:cs typeface="Courier New"/>
                <a:sym typeface="Courier New"/>
              </a:rPr>
              <a:t> ArrayList&lt;Bson&gt;();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BasicDBObject conditions = new BasicDBObject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conditions.put(</a:t>
            </a:r>
            <a:r>
              <a:rPr lang="es" sz="1200">
                <a:solidFill>
                  <a:srgbClr val="0000FF"/>
                </a:solidFill>
                <a:latin typeface="Courier New"/>
                <a:ea typeface="Courier New"/>
                <a:cs typeface="Courier New"/>
                <a:sym typeface="Courier New"/>
              </a:rPr>
              <a:t>"$gte"</a:t>
            </a:r>
            <a:r>
              <a:rPr lang="es" sz="1200">
                <a:latin typeface="Courier New"/>
                <a:ea typeface="Courier New"/>
                <a:cs typeface="Courier New"/>
                <a:sym typeface="Courier New"/>
              </a:rPr>
              <a:t>, 10);</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conditions.put(</a:t>
            </a:r>
            <a:r>
              <a:rPr lang="es" sz="1200">
                <a:solidFill>
                  <a:srgbClr val="0000FF"/>
                </a:solidFill>
                <a:latin typeface="Courier New"/>
                <a:ea typeface="Courier New"/>
                <a:cs typeface="Courier New"/>
                <a:sym typeface="Courier New"/>
              </a:rPr>
              <a:t>"$lte"</a:t>
            </a:r>
            <a:r>
              <a:rPr lang="es" sz="1200">
                <a:latin typeface="Courier New"/>
                <a:ea typeface="Courier New"/>
                <a:cs typeface="Courier New"/>
                <a:sym typeface="Courier New"/>
              </a:rPr>
              <a:t>, 5 );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BasicDBObject match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BasicDBObject (</a:t>
            </a:r>
            <a:r>
              <a:rPr lang="es" sz="1200">
                <a:solidFill>
                  <a:srgbClr val="0000FF"/>
                </a:solidFill>
                <a:latin typeface="Courier New"/>
                <a:ea typeface="Courier New"/>
                <a:cs typeface="Courier New"/>
                <a:sym typeface="Courier New"/>
              </a:rPr>
              <a:t>"$match"</a:t>
            </a:r>
            <a:r>
              <a:rPr lang="es" sz="1200">
                <a:latin typeface="Courier New"/>
                <a:ea typeface="Courier New"/>
                <a:cs typeface="Courier New"/>
                <a:sym typeface="Courier New"/>
              </a:rPr>
              <a:t>,conditions);</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pipeline.add(match);</a:t>
            </a:r>
            <a:r>
              <a:rPr lang="es" sz="1200">
                <a:solidFill>
                  <a:srgbClr val="4A86E8"/>
                </a:solidFill>
                <a:latin typeface="Courier New"/>
                <a:ea typeface="Courier New"/>
                <a:cs typeface="Courier New"/>
                <a:sym typeface="Courier New"/>
              </a:rPr>
              <a:t>//añadimos operación match</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BasicDBObject group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BasicDBObject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group.put(</a:t>
            </a:r>
            <a:r>
              <a:rPr lang="es" sz="1200">
                <a:solidFill>
                  <a:srgbClr val="0000FF"/>
                </a:solidFill>
                <a:latin typeface="Courier New"/>
                <a:ea typeface="Courier New"/>
                <a:cs typeface="Courier New"/>
                <a:sym typeface="Courier New"/>
              </a:rPr>
              <a:t>"_id"</a:t>
            </a:r>
            <a:r>
              <a:rPr lang="es" sz="1200">
                <a:latin typeface="Courier New"/>
                <a:ea typeface="Courier New"/>
                <a:cs typeface="Courier New"/>
                <a:sym typeface="Courier New"/>
              </a:rPr>
              <a:t>, </a:t>
            </a:r>
            <a:r>
              <a:rPr lang="es" sz="1200">
                <a:solidFill>
                  <a:srgbClr val="0000FF"/>
                </a:solidFill>
                <a:latin typeface="Courier New"/>
                <a:ea typeface="Courier New"/>
                <a:cs typeface="Courier New"/>
                <a:sym typeface="Courier New"/>
              </a:rPr>
              <a:t>"$value"</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group.put(</a:t>
            </a:r>
            <a:r>
              <a:rPr lang="es" sz="1200">
                <a:solidFill>
                  <a:srgbClr val="0000FF"/>
                </a:solidFill>
                <a:latin typeface="Courier New"/>
                <a:ea typeface="Courier New"/>
                <a:cs typeface="Courier New"/>
                <a:sym typeface="Courier New"/>
              </a:rPr>
              <a:t>"sum"</a:t>
            </a:r>
            <a:r>
              <a:rPr lang="es" sz="1200">
                <a:latin typeface="Courier New"/>
                <a:ea typeface="Courier New"/>
                <a:cs typeface="Courier New"/>
                <a:sym typeface="Courier New"/>
              </a:rPr>
              <a:t>,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BasicDBObject (</a:t>
            </a:r>
            <a:r>
              <a:rPr lang="es" sz="1200">
                <a:solidFill>
                  <a:srgbClr val="0000FF"/>
                </a:solidFill>
                <a:latin typeface="Courier New"/>
                <a:ea typeface="Courier New"/>
                <a:cs typeface="Courier New"/>
                <a:sym typeface="Courier New"/>
              </a:rPr>
              <a:t>"$sum"</a:t>
            </a:r>
            <a:r>
              <a:rPr lang="es" sz="1200">
                <a:latin typeface="Courier New"/>
                <a:ea typeface="Courier New"/>
                <a:cs typeface="Courier New"/>
                <a:sym typeface="Courier New"/>
              </a:rPr>
              <a:t>,1));</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BasicDBObject set =</a:t>
            </a:r>
            <a:r>
              <a:rPr lang="es" sz="1200">
                <a:solidFill>
                  <a:srgbClr val="980000"/>
                </a:solidFill>
                <a:latin typeface="Courier New"/>
                <a:ea typeface="Courier New"/>
                <a:cs typeface="Courier New"/>
                <a:sym typeface="Courier New"/>
              </a:rPr>
              <a:t>new</a:t>
            </a:r>
            <a:r>
              <a:rPr lang="es" sz="1200">
                <a:latin typeface="Courier New"/>
                <a:ea typeface="Courier New"/>
                <a:cs typeface="Courier New"/>
                <a:sym typeface="Courier New"/>
              </a:rPr>
              <a:t> BasicDBObject (</a:t>
            </a:r>
            <a:r>
              <a:rPr lang="es" sz="1200">
                <a:solidFill>
                  <a:srgbClr val="0000FF"/>
                </a:solidFill>
                <a:latin typeface="Courier New"/>
                <a:ea typeface="Courier New"/>
                <a:cs typeface="Courier New"/>
                <a:sym typeface="Courier New"/>
              </a:rPr>
              <a:t>"$addToSet"</a:t>
            </a:r>
            <a:r>
              <a:rPr lang="es" sz="1200">
                <a:latin typeface="Courier New"/>
                <a:ea typeface="Courier New"/>
                <a:cs typeface="Courier New"/>
                <a:sym typeface="Courier New"/>
              </a:rPr>
              <a:t>,</a:t>
            </a:r>
            <a:r>
              <a:rPr lang="es" sz="1200">
                <a:solidFill>
                  <a:srgbClr val="980000"/>
                </a:solidFill>
                <a:latin typeface="Courier New"/>
                <a:ea typeface="Courier New"/>
                <a:cs typeface="Courier New"/>
                <a:sym typeface="Courier New"/>
              </a:rPr>
              <a:t>new</a:t>
            </a:r>
            <a:r>
              <a:rPr lang="es" sz="1200">
                <a:latin typeface="Courier New"/>
                <a:ea typeface="Courier New"/>
                <a:cs typeface="Courier New"/>
                <a:sym typeface="Courier New"/>
              </a:rPr>
              <a:t> BasicDBObject (</a:t>
            </a:r>
            <a:r>
              <a:rPr lang="es" sz="1200">
                <a:solidFill>
                  <a:srgbClr val="0000FF"/>
                </a:solidFill>
                <a:latin typeface="Courier New"/>
                <a:ea typeface="Courier New"/>
                <a:cs typeface="Courier New"/>
                <a:sym typeface="Courier New"/>
              </a:rPr>
              <a:t>"tag"</a:t>
            </a:r>
            <a:r>
              <a:rPr lang="es" sz="1200">
                <a:latin typeface="Courier New"/>
                <a:ea typeface="Courier New"/>
                <a:cs typeface="Courier New"/>
                <a:sym typeface="Courier New"/>
              </a:rPr>
              <a:t>,</a:t>
            </a:r>
            <a:r>
              <a:rPr lang="es" sz="1200">
                <a:solidFill>
                  <a:srgbClr val="0000FF"/>
                </a:solidFill>
                <a:latin typeface="Courier New"/>
                <a:ea typeface="Courier New"/>
                <a:cs typeface="Courier New"/>
                <a:sym typeface="Courier New"/>
              </a:rPr>
              <a:t>"$tag"</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group.put(</a:t>
            </a:r>
            <a:r>
              <a:rPr lang="es" sz="1200">
                <a:solidFill>
                  <a:srgbClr val="0000FF"/>
                </a:solidFill>
                <a:latin typeface="Courier New"/>
                <a:ea typeface="Courier New"/>
                <a:cs typeface="Courier New"/>
                <a:sym typeface="Courier New"/>
              </a:rPr>
              <a:t>"set"</a:t>
            </a:r>
            <a:r>
              <a:rPr lang="es" sz="1200">
                <a:latin typeface="Courier New"/>
                <a:ea typeface="Courier New"/>
                <a:cs typeface="Courier New"/>
                <a:sym typeface="Courier New"/>
              </a:rPr>
              <a:t>, set);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pipeline.add(group);</a:t>
            </a:r>
            <a:r>
              <a:rPr lang="es" sz="1200">
                <a:solidFill>
                  <a:srgbClr val="4A86E8"/>
                </a:solidFill>
                <a:latin typeface="Courier New"/>
                <a:ea typeface="Courier New"/>
                <a:cs typeface="Courier New"/>
                <a:sym typeface="Courier New"/>
              </a:rPr>
              <a:t>//añadimos operación group</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BasicDBObject limit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BasicDBObject (</a:t>
            </a:r>
            <a:r>
              <a:rPr lang="es" sz="1200">
                <a:solidFill>
                  <a:srgbClr val="0000FF"/>
                </a:solidFill>
                <a:latin typeface="Courier New"/>
                <a:ea typeface="Courier New"/>
                <a:cs typeface="Courier New"/>
                <a:sym typeface="Courier New"/>
              </a:rPr>
              <a:t>"$limit"</a:t>
            </a:r>
            <a:r>
              <a:rPr lang="es" sz="1200">
                <a:latin typeface="Courier New"/>
                <a:ea typeface="Courier New"/>
                <a:cs typeface="Courier New"/>
                <a:sym typeface="Courier New"/>
              </a:rPr>
              <a:t>,1000);</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pipeline.add(limit);</a:t>
            </a:r>
            <a:r>
              <a:rPr lang="es" sz="1200">
                <a:solidFill>
                  <a:srgbClr val="4A86E8"/>
                </a:solidFill>
                <a:latin typeface="Courier New"/>
                <a:ea typeface="Courier New"/>
                <a:cs typeface="Courier New"/>
                <a:sym typeface="Courier New"/>
              </a:rPr>
              <a:t>//añadimos operación limit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solidFill>
                  <a:srgbClr val="4A86E8"/>
                </a:solidFill>
                <a:latin typeface="Courier New"/>
                <a:ea typeface="Courier New"/>
                <a:cs typeface="Courier New"/>
                <a:sym typeface="Courier New"/>
              </a:rPr>
              <a:t>//ejecutamos la agregación</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AggregateIterable&lt;Document&gt; result =db.getCollection(collection).aggregate(pipeline );</a:t>
            </a:r>
            <a:endParaRPr sz="1200">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813" name="Google Shape;813;p71"/>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814" name="Google Shape;814;p71"/>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815" name="Google Shape;815;p71"/>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816" name="Google Shape;816;p71"/>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0" name="Shape 820"/>
        <p:cNvGrpSpPr/>
        <p:nvPr/>
      </p:nvGrpSpPr>
      <p:grpSpPr>
        <a:xfrm>
          <a:off x="0" y="0"/>
          <a:ext cx="0" cy="0"/>
          <a:chOff x="0" y="0"/>
          <a:chExt cx="0" cy="0"/>
        </a:xfrm>
      </p:grpSpPr>
      <p:sp>
        <p:nvSpPr>
          <p:cNvPr id="821" name="Google Shape;821;p72"/>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5 Agregaciones (Spring-data)</a:t>
            </a:r>
            <a:endParaRPr b="0" i="0" sz="1800" u="none" cap="none" strike="noStrike">
              <a:solidFill>
                <a:srgbClr val="0C0C0C"/>
              </a:solidFill>
              <a:latin typeface="Calibri"/>
              <a:ea typeface="Calibri"/>
              <a:cs typeface="Calibri"/>
              <a:sym typeface="Calibri"/>
            </a:endParaRPr>
          </a:p>
        </p:txBody>
      </p:sp>
      <p:sp>
        <p:nvSpPr>
          <p:cNvPr id="822" name="Google Shape;822;p72"/>
          <p:cNvSpPr txBox="1"/>
          <p:nvPr/>
        </p:nvSpPr>
        <p:spPr>
          <a:xfrm>
            <a:off x="642938" y="944162"/>
            <a:ext cx="78582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//Opciones de la agregación</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AggregationOperation match = match(Criteria.where(</a:t>
            </a:r>
            <a:r>
              <a:rPr lang="es" sz="1200">
                <a:solidFill>
                  <a:srgbClr val="0000FF"/>
                </a:solidFill>
                <a:latin typeface="Courier New"/>
                <a:ea typeface="Courier New"/>
                <a:cs typeface="Courier New"/>
                <a:sym typeface="Courier New"/>
              </a:rPr>
              <a:t>"value"</a:t>
            </a:r>
            <a:r>
              <a:rPr lang="es" sz="1200">
                <a:latin typeface="Courier New"/>
                <a:ea typeface="Courier New"/>
                <a:cs typeface="Courier New"/>
                <a:sym typeface="Courier New"/>
              </a:rPr>
              <a:t>).lte(10).gte(5));</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//cómo se agrega Spring-Data o MongoDB</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AggregationOperation group = group(</a:t>
            </a:r>
            <a:r>
              <a:rPr lang="es" sz="1200">
                <a:solidFill>
                  <a:srgbClr val="0000FF"/>
                </a:solidFill>
                <a:latin typeface="Courier New"/>
                <a:ea typeface="Courier New"/>
                <a:cs typeface="Courier New"/>
                <a:sym typeface="Courier New"/>
              </a:rPr>
              <a:t>"value"</a:t>
            </a:r>
            <a:r>
              <a:rPr lang="es" sz="1200">
                <a:latin typeface="Courier New"/>
                <a:ea typeface="Courier New"/>
                <a:cs typeface="Courier New"/>
                <a:sym typeface="Courier New"/>
              </a:rPr>
              <a:t>).sum(</a:t>
            </a:r>
            <a:r>
              <a:rPr lang="es" sz="1200">
                <a:solidFill>
                  <a:srgbClr val="0000FF"/>
                </a:solidFill>
                <a:latin typeface="Courier New"/>
                <a:ea typeface="Courier New"/>
                <a:cs typeface="Courier New"/>
                <a:sym typeface="Courier New"/>
              </a:rPr>
              <a:t>"1"</a:t>
            </a:r>
            <a:r>
              <a:rPr lang="es" sz="1200">
                <a:latin typeface="Courier New"/>
                <a:ea typeface="Courier New"/>
                <a:cs typeface="Courier New"/>
                <a:sym typeface="Courier New"/>
              </a:rPr>
              <a:t>).as(</a:t>
            </a:r>
            <a:r>
              <a:rPr lang="es" sz="1200">
                <a:solidFill>
                  <a:srgbClr val="0000FF"/>
                </a:solidFill>
                <a:latin typeface="Courier New"/>
                <a:ea typeface="Courier New"/>
                <a:cs typeface="Courier New"/>
                <a:sym typeface="Courier New"/>
              </a:rPr>
              <a:t>"sum"</a:t>
            </a:r>
            <a:r>
              <a:rPr lang="es" sz="1200">
                <a:latin typeface="Courier New"/>
                <a:ea typeface="Courier New"/>
                <a:cs typeface="Courier New"/>
                <a:sym typeface="Courier New"/>
              </a:rPr>
              <a:t>).addToSet(</a:t>
            </a:r>
            <a:r>
              <a:rPr lang="es" sz="1200">
                <a:solidFill>
                  <a:srgbClr val="0000FF"/>
                </a:solidFill>
                <a:latin typeface="Courier New"/>
                <a:ea typeface="Courier New"/>
                <a:cs typeface="Courier New"/>
                <a:sym typeface="Courier New"/>
              </a:rPr>
              <a:t>"tag"</a:t>
            </a:r>
            <a:r>
              <a:rPr lang="es" sz="1200">
                <a:latin typeface="Courier New"/>
                <a:ea typeface="Courier New"/>
                <a:cs typeface="Courier New"/>
                <a:sym typeface="Courier New"/>
              </a:rPr>
              <a:t>).as(</a:t>
            </a:r>
            <a:r>
              <a:rPr lang="es" sz="1200">
                <a:solidFill>
                  <a:srgbClr val="0000FF"/>
                </a:solidFill>
                <a:latin typeface="Courier New"/>
                <a:ea typeface="Courier New"/>
                <a:cs typeface="Courier New"/>
                <a:sym typeface="Courier New"/>
              </a:rPr>
              <a:t>"set.tag"</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AggregationOperation limit =  limit(1000);</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solidFill>
                  <a:srgbClr val="4A86E8"/>
                </a:solidFill>
                <a:latin typeface="Courier New"/>
                <a:ea typeface="Courier New"/>
                <a:cs typeface="Courier New"/>
                <a:sym typeface="Courier New"/>
              </a:rPr>
              <a:t>//preparación del pipeline</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Aggregation agg = newAggregation(</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		match,</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		group,</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		limit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solidFill>
                  <a:srgbClr val="4A86E8"/>
                </a:solidFill>
                <a:latin typeface="Courier New"/>
                <a:ea typeface="Courier New"/>
                <a:cs typeface="Courier New"/>
                <a:sym typeface="Courier New"/>
              </a:rPr>
              <a:t>//ejecución de la agregación</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AggregationResults&lt;Map&gt; groupResults </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	= mongoOps.aggregate(agg, Entity.</a:t>
            </a:r>
            <a:r>
              <a:rPr lang="es" sz="1200">
                <a:solidFill>
                  <a:srgbClr val="980000"/>
                </a:solidFill>
                <a:latin typeface="Courier New"/>
                <a:ea typeface="Courier New"/>
                <a:cs typeface="Courier New"/>
                <a:sym typeface="Courier New"/>
              </a:rPr>
              <a:t>class</a:t>
            </a:r>
            <a:r>
              <a:rPr lang="es" sz="1200">
                <a:latin typeface="Courier New"/>
                <a:ea typeface="Courier New"/>
                <a:cs typeface="Courier New"/>
                <a:sym typeface="Courier New"/>
              </a:rPr>
              <a:t>, Map.</a:t>
            </a:r>
            <a:r>
              <a:rPr lang="es" sz="1200">
                <a:solidFill>
                  <a:srgbClr val="980000"/>
                </a:solidFill>
                <a:latin typeface="Courier New"/>
                <a:ea typeface="Courier New"/>
                <a:cs typeface="Courier New"/>
                <a:sym typeface="Courier New"/>
              </a:rPr>
              <a:t>class</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List&lt;Map&gt; result = groupResults.getMappedResults();</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823" name="Google Shape;823;p72"/>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824" name="Google Shape;824;p72"/>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825" name="Google Shape;825;p72"/>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826" name="Google Shape;826;p72"/>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30" name="Shape 830"/>
        <p:cNvGrpSpPr/>
        <p:nvPr/>
      </p:nvGrpSpPr>
      <p:grpSpPr>
        <a:xfrm>
          <a:off x="0" y="0"/>
          <a:ext cx="0" cy="0"/>
          <a:chOff x="0" y="0"/>
          <a:chExt cx="0" cy="0"/>
        </a:xfrm>
      </p:grpSpPr>
      <p:sp>
        <p:nvSpPr>
          <p:cNvPr id="831" name="Google Shape;831;p73"/>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5 Agregaciones (jongo)</a:t>
            </a:r>
            <a:endParaRPr b="0" i="0" sz="1800" u="none" cap="none" strike="noStrike">
              <a:solidFill>
                <a:srgbClr val="0C0C0C"/>
              </a:solidFill>
              <a:latin typeface="Calibri"/>
              <a:ea typeface="Calibri"/>
              <a:cs typeface="Calibri"/>
              <a:sym typeface="Calibri"/>
            </a:endParaRPr>
          </a:p>
        </p:txBody>
      </p:sp>
      <p:sp>
        <p:nvSpPr>
          <p:cNvPr id="832" name="Google Shape;832;p73"/>
          <p:cNvSpPr txBox="1"/>
          <p:nvPr/>
        </p:nvSpPr>
        <p:spPr>
          <a:xfrm>
            <a:off x="642938" y="944162"/>
            <a:ext cx="78582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collection</a:t>
            </a:r>
            <a:endParaRPr sz="1200">
              <a:latin typeface="Courier New"/>
              <a:ea typeface="Courier New"/>
              <a:cs typeface="Courier New"/>
              <a:sym typeface="Courier New"/>
            </a:endParaRPr>
          </a:p>
          <a:p>
            <a:pPr indent="45720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.aggregate(</a:t>
            </a:r>
            <a:r>
              <a:rPr lang="es" sz="1200">
                <a:solidFill>
                  <a:srgbClr val="0000FF"/>
                </a:solidFill>
                <a:latin typeface="Courier New"/>
                <a:ea typeface="Courier New"/>
                <a:cs typeface="Courier New"/>
                <a:sym typeface="Courier New"/>
              </a:rPr>
              <a:t>"{$match: {value: {$gte: #, $lte:# }}}"</a:t>
            </a:r>
            <a:r>
              <a:rPr lang="es" sz="1200">
                <a:latin typeface="Courier New"/>
                <a:ea typeface="Courier New"/>
                <a:cs typeface="Courier New"/>
                <a:sym typeface="Courier New"/>
              </a:rPr>
              <a:t>, 5,10)</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	.and(</a:t>
            </a:r>
            <a:r>
              <a:rPr lang="es" sz="1200">
                <a:solidFill>
                  <a:srgbClr val="0000FF"/>
                </a:solidFill>
                <a:latin typeface="Courier New"/>
                <a:ea typeface="Courier New"/>
                <a:cs typeface="Courier New"/>
                <a:sym typeface="Courier New"/>
              </a:rPr>
              <a:t>"{$group:{_id:'$value', sum : {$sum:1}, set : { $addToSet: {tag: '$tag' }}}}"</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	.and(</a:t>
            </a:r>
            <a:r>
              <a:rPr lang="es" sz="1200">
                <a:solidFill>
                  <a:srgbClr val="0000FF"/>
                </a:solidFill>
                <a:latin typeface="Courier New"/>
                <a:ea typeface="Courier New"/>
                <a:cs typeface="Courier New"/>
                <a:sym typeface="Courier New"/>
              </a:rPr>
              <a:t>"{$limit:1000}"</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	.as(Entity.</a:t>
            </a:r>
            <a:r>
              <a:rPr lang="es" sz="1200">
                <a:solidFill>
                  <a:srgbClr val="980000"/>
                </a:solidFill>
                <a:latin typeface="Courier New"/>
                <a:ea typeface="Courier New"/>
                <a:cs typeface="Courier New"/>
                <a:sym typeface="Courier New"/>
              </a:rPr>
              <a:t>class</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833" name="Google Shape;833;p73"/>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834" name="Google Shape;834;p73"/>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835" name="Google Shape;835;p73"/>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836" name="Google Shape;836;p73"/>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0" name="Shape 840"/>
        <p:cNvGrpSpPr/>
        <p:nvPr/>
      </p:nvGrpSpPr>
      <p:grpSpPr>
        <a:xfrm>
          <a:off x="0" y="0"/>
          <a:ext cx="0" cy="0"/>
          <a:chOff x="0" y="0"/>
          <a:chExt cx="0" cy="0"/>
        </a:xfrm>
      </p:grpSpPr>
      <p:sp>
        <p:nvSpPr>
          <p:cNvPr id="841" name="Google Shape;841;p74"/>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1  Driver asíncrono</a:t>
            </a:r>
            <a:endParaRPr b="0" i="0" sz="1800" u="none" cap="none" strike="noStrike">
              <a:solidFill>
                <a:srgbClr val="0C0C0C"/>
              </a:solidFill>
              <a:latin typeface="Calibri"/>
              <a:ea typeface="Calibri"/>
              <a:cs typeface="Calibri"/>
              <a:sym typeface="Calibri"/>
            </a:endParaRPr>
          </a:p>
        </p:txBody>
      </p:sp>
      <p:sp>
        <p:nvSpPr>
          <p:cNvPr id="842" name="Google Shape;842;p74"/>
          <p:cNvSpPr txBox="1"/>
          <p:nvPr/>
        </p:nvSpPr>
        <p:spPr>
          <a:xfrm>
            <a:off x="642938" y="944162"/>
            <a:ext cx="7858200" cy="3554700"/>
          </a:xfrm>
          <a:prstGeom prst="rect">
            <a:avLst/>
          </a:prstGeom>
          <a:noFill/>
          <a:ln>
            <a:noFill/>
          </a:ln>
        </p:spPr>
        <p:txBody>
          <a:bodyPr anchorCtr="0" anchor="t" bIns="45700" lIns="0" spcFirstLastPara="1" rIns="0" wrap="square" tIns="45700">
            <a:noAutofit/>
          </a:bodyPr>
          <a:lstStyle/>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Basado en callbacks</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No paraliza la línea de ejecución del programa</a:t>
            </a:r>
            <a:endParaRPr sz="1600">
              <a:solidFill>
                <a:srgbClr val="0D0D0D"/>
              </a:solidFill>
              <a:latin typeface="Calibri"/>
              <a:ea typeface="Calibri"/>
              <a:cs typeface="Calibri"/>
              <a:sym typeface="Calibri"/>
            </a:endParaRPr>
          </a:p>
          <a:p>
            <a:pPr indent="0" lvl="0" marL="457200" rtl="0" algn="l">
              <a:spcBef>
                <a:spcPts val="1200"/>
              </a:spcBef>
              <a:spcAft>
                <a:spcPts val="0"/>
              </a:spcAft>
              <a:buNone/>
            </a:pPr>
            <a:r>
              <a:t/>
            </a:r>
            <a:endParaRPr sz="1600">
              <a:solidFill>
                <a:srgbClr val="0D0D0D"/>
              </a:solidFill>
              <a:latin typeface="Calibri"/>
              <a:ea typeface="Calibri"/>
              <a:cs typeface="Calibri"/>
              <a:sym typeface="Calibri"/>
            </a:endParaRPr>
          </a:p>
          <a:p>
            <a:pPr indent="0" lvl="0" marL="0" rtl="0" algn="l">
              <a:spcBef>
                <a:spcPts val="120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Clr>
                <a:srgbClr val="000000"/>
              </a:buClr>
              <a:buSzPts val="1100"/>
              <a:buFont typeface="Arial"/>
              <a:buNone/>
            </a:pPr>
            <a:r>
              <a:rPr lang="es" sz="1000">
                <a:solidFill>
                  <a:schemeClr val="dk1"/>
                </a:solidFill>
                <a:highlight>
                  <a:srgbClr val="FFFFFF"/>
                </a:highlight>
                <a:latin typeface="Consolas"/>
                <a:ea typeface="Consolas"/>
                <a:cs typeface="Consolas"/>
                <a:sym typeface="Consolas"/>
              </a:rPr>
              <a:t>collection.find().into(</a:t>
            </a:r>
            <a:r>
              <a:rPr b="1" lang="es" sz="1000">
                <a:solidFill>
                  <a:srgbClr val="000080"/>
                </a:solidFill>
                <a:latin typeface="Consolas"/>
                <a:ea typeface="Consolas"/>
                <a:cs typeface="Consolas"/>
                <a:sym typeface="Consolas"/>
              </a:rPr>
              <a:t>new</a:t>
            </a:r>
            <a:r>
              <a:rPr lang="es" sz="1000">
                <a:solidFill>
                  <a:schemeClr val="dk1"/>
                </a:solidFill>
                <a:highlight>
                  <a:srgbClr val="FFFFFF"/>
                </a:highlight>
                <a:latin typeface="Consolas"/>
                <a:ea typeface="Consolas"/>
                <a:cs typeface="Consolas"/>
                <a:sym typeface="Consolas"/>
              </a:rPr>
              <a:t> ArrayList&lt;Document&gt;(), </a:t>
            </a:r>
            <a:br>
              <a:rPr lang="es" sz="1000">
                <a:solidFill>
                  <a:schemeClr val="dk1"/>
                </a:solidFill>
                <a:highlight>
                  <a:srgbClr val="FFFFFF"/>
                </a:highlight>
                <a:latin typeface="Consolas"/>
                <a:ea typeface="Consolas"/>
                <a:cs typeface="Consolas"/>
                <a:sym typeface="Consolas"/>
              </a:rPr>
            </a:br>
            <a:r>
              <a:rPr lang="es" sz="1000">
                <a:solidFill>
                  <a:schemeClr val="dk1"/>
                </a:solidFill>
                <a:highlight>
                  <a:srgbClr val="FFFFFF"/>
                </a:highlight>
                <a:latin typeface="Consolas"/>
                <a:ea typeface="Consolas"/>
                <a:cs typeface="Consolas"/>
                <a:sym typeface="Consolas"/>
              </a:rPr>
              <a:t>    </a:t>
            </a:r>
            <a:r>
              <a:rPr b="1" lang="es" sz="1000">
                <a:solidFill>
                  <a:srgbClr val="000080"/>
                </a:solidFill>
                <a:latin typeface="Consolas"/>
                <a:ea typeface="Consolas"/>
                <a:cs typeface="Consolas"/>
                <a:sym typeface="Consolas"/>
              </a:rPr>
              <a:t>new</a:t>
            </a:r>
            <a:r>
              <a:rPr lang="es" sz="1000">
                <a:solidFill>
                  <a:schemeClr val="dk1"/>
                </a:solidFill>
                <a:highlight>
                  <a:srgbClr val="FFFFFF"/>
                </a:highlight>
                <a:latin typeface="Consolas"/>
                <a:ea typeface="Consolas"/>
                <a:cs typeface="Consolas"/>
                <a:sym typeface="Consolas"/>
              </a:rPr>
              <a:t> SingleResultCallback&lt;List&lt;Document&gt;&gt;() {</a:t>
            </a:r>
            <a:br>
              <a:rPr lang="es" sz="1000">
                <a:solidFill>
                  <a:schemeClr val="dk1"/>
                </a:solidFill>
                <a:highlight>
                  <a:srgbClr val="FFFFFF"/>
                </a:highlight>
                <a:latin typeface="Consolas"/>
                <a:ea typeface="Consolas"/>
                <a:cs typeface="Consolas"/>
                <a:sym typeface="Consolas"/>
              </a:rPr>
            </a:br>
            <a:r>
              <a:rPr lang="es" sz="1000">
                <a:solidFill>
                  <a:schemeClr val="dk1"/>
                </a:solidFill>
                <a:highlight>
                  <a:srgbClr val="FFFFFF"/>
                </a:highlight>
                <a:latin typeface="Consolas"/>
                <a:ea typeface="Consolas"/>
                <a:cs typeface="Consolas"/>
                <a:sym typeface="Consolas"/>
              </a:rPr>
              <a:t>        </a:t>
            </a:r>
            <a:r>
              <a:rPr lang="es" sz="1000">
                <a:solidFill>
                  <a:srgbClr val="808000"/>
                </a:solidFill>
                <a:latin typeface="Consolas"/>
                <a:ea typeface="Consolas"/>
                <a:cs typeface="Consolas"/>
                <a:sym typeface="Consolas"/>
              </a:rPr>
              <a:t>@Override</a:t>
            </a:r>
            <a:br>
              <a:rPr lang="es" sz="1000">
                <a:solidFill>
                  <a:schemeClr val="dk1"/>
                </a:solidFill>
                <a:highlight>
                  <a:srgbClr val="FFFFFF"/>
                </a:highlight>
                <a:latin typeface="Consolas"/>
                <a:ea typeface="Consolas"/>
                <a:cs typeface="Consolas"/>
                <a:sym typeface="Consolas"/>
              </a:rPr>
            </a:br>
            <a:r>
              <a:rPr lang="es" sz="1000">
                <a:solidFill>
                  <a:schemeClr val="dk1"/>
                </a:solidFill>
                <a:highlight>
                  <a:srgbClr val="FFFFFF"/>
                </a:highlight>
                <a:latin typeface="Consolas"/>
                <a:ea typeface="Consolas"/>
                <a:cs typeface="Consolas"/>
                <a:sym typeface="Consolas"/>
              </a:rPr>
              <a:t>        </a:t>
            </a:r>
            <a:r>
              <a:rPr b="1" lang="es" sz="1000">
                <a:solidFill>
                  <a:srgbClr val="000080"/>
                </a:solidFill>
                <a:latin typeface="Consolas"/>
                <a:ea typeface="Consolas"/>
                <a:cs typeface="Consolas"/>
                <a:sym typeface="Consolas"/>
              </a:rPr>
              <a:t>public</a:t>
            </a:r>
            <a:r>
              <a:rPr lang="es" sz="1000">
                <a:solidFill>
                  <a:schemeClr val="dk1"/>
                </a:solidFill>
                <a:latin typeface="Consolas"/>
                <a:ea typeface="Consolas"/>
                <a:cs typeface="Consolas"/>
                <a:sym typeface="Consolas"/>
              </a:rPr>
              <a:t> </a:t>
            </a:r>
            <a:r>
              <a:rPr b="1" lang="es" sz="1000">
                <a:solidFill>
                  <a:srgbClr val="000080"/>
                </a:solidFill>
                <a:latin typeface="Consolas"/>
                <a:ea typeface="Consolas"/>
                <a:cs typeface="Consolas"/>
                <a:sym typeface="Consolas"/>
              </a:rPr>
              <a:t>void</a:t>
            </a:r>
            <a:r>
              <a:rPr lang="es" sz="1000">
                <a:solidFill>
                  <a:schemeClr val="dk1"/>
                </a:solidFill>
                <a:latin typeface="Consolas"/>
                <a:ea typeface="Consolas"/>
                <a:cs typeface="Consolas"/>
                <a:sym typeface="Consolas"/>
              </a:rPr>
              <a:t> onResult(</a:t>
            </a:r>
            <a:r>
              <a:rPr b="1" lang="es" sz="1000">
                <a:solidFill>
                  <a:srgbClr val="000080"/>
                </a:solidFill>
                <a:latin typeface="Consolas"/>
                <a:ea typeface="Consolas"/>
                <a:cs typeface="Consolas"/>
                <a:sym typeface="Consolas"/>
              </a:rPr>
              <a:t>final</a:t>
            </a:r>
            <a:r>
              <a:rPr lang="es" sz="1000">
                <a:solidFill>
                  <a:schemeClr val="dk1"/>
                </a:solidFill>
                <a:latin typeface="Consolas"/>
                <a:ea typeface="Consolas"/>
                <a:cs typeface="Consolas"/>
                <a:sym typeface="Consolas"/>
              </a:rPr>
              <a:t> List&lt;Document&gt; result, </a:t>
            </a:r>
            <a:r>
              <a:rPr b="1" lang="es" sz="1000">
                <a:solidFill>
                  <a:srgbClr val="000080"/>
                </a:solidFill>
                <a:latin typeface="Consolas"/>
                <a:ea typeface="Consolas"/>
                <a:cs typeface="Consolas"/>
                <a:sym typeface="Consolas"/>
              </a:rPr>
              <a:t>final</a:t>
            </a:r>
            <a:r>
              <a:rPr lang="es" sz="1000">
                <a:solidFill>
                  <a:schemeClr val="dk1"/>
                </a:solidFill>
                <a:latin typeface="Consolas"/>
                <a:ea typeface="Consolas"/>
                <a:cs typeface="Consolas"/>
                <a:sym typeface="Consolas"/>
              </a:rPr>
              <a:t> Throwable t) </a:t>
            </a:r>
            <a:r>
              <a:rPr lang="es" sz="1000">
                <a:solidFill>
                  <a:schemeClr val="dk1"/>
                </a:solidFill>
                <a:highlight>
                  <a:srgbClr val="FFFFFF"/>
                </a:highlight>
                <a:latin typeface="Consolas"/>
                <a:ea typeface="Consolas"/>
                <a:cs typeface="Consolas"/>
                <a:sym typeface="Consolas"/>
              </a:rPr>
              <a:t>{</a:t>
            </a:r>
            <a:br>
              <a:rPr lang="es" sz="1000">
                <a:solidFill>
                  <a:schemeClr val="dk1"/>
                </a:solidFill>
                <a:highlight>
                  <a:srgbClr val="FFFFFF"/>
                </a:highlight>
                <a:latin typeface="Consolas"/>
                <a:ea typeface="Consolas"/>
                <a:cs typeface="Consolas"/>
                <a:sym typeface="Consolas"/>
              </a:rPr>
            </a:br>
            <a:r>
              <a:rPr lang="es" sz="1000">
                <a:solidFill>
                  <a:schemeClr val="dk1"/>
                </a:solidFill>
                <a:highlight>
                  <a:srgbClr val="FFFFFF"/>
                </a:highlight>
                <a:latin typeface="Consolas"/>
                <a:ea typeface="Consolas"/>
                <a:cs typeface="Consolas"/>
                <a:sym typeface="Consolas"/>
              </a:rPr>
              <a:t>            System.out.println(</a:t>
            </a:r>
            <a:r>
              <a:rPr b="1" lang="es" sz="1000">
                <a:solidFill>
                  <a:srgbClr val="008000"/>
                </a:solidFill>
                <a:latin typeface="Consolas"/>
                <a:ea typeface="Consolas"/>
                <a:cs typeface="Consolas"/>
                <a:sym typeface="Consolas"/>
              </a:rPr>
              <a:t>"Found Documents: #"</a:t>
            </a:r>
            <a:r>
              <a:rPr lang="es" sz="1000">
                <a:solidFill>
                  <a:schemeClr val="dk1"/>
                </a:solidFill>
                <a:highlight>
                  <a:srgbClr val="FFFFFF"/>
                </a:highlight>
                <a:latin typeface="Consolas"/>
                <a:ea typeface="Consolas"/>
                <a:cs typeface="Consolas"/>
                <a:sym typeface="Consolas"/>
              </a:rPr>
              <a:t> + result.size());</a:t>
            </a:r>
            <a:br>
              <a:rPr lang="es" sz="1000">
                <a:solidFill>
                  <a:schemeClr val="dk1"/>
                </a:solidFill>
                <a:highlight>
                  <a:srgbClr val="FFFFFF"/>
                </a:highlight>
                <a:latin typeface="Consolas"/>
                <a:ea typeface="Consolas"/>
                <a:cs typeface="Consolas"/>
                <a:sym typeface="Consolas"/>
              </a:rPr>
            </a:br>
            <a:r>
              <a:rPr lang="es" sz="1000">
                <a:solidFill>
                  <a:schemeClr val="dk1"/>
                </a:solidFill>
                <a:highlight>
                  <a:srgbClr val="FFFFFF"/>
                </a:highlight>
                <a:latin typeface="Consolas"/>
                <a:ea typeface="Consolas"/>
                <a:cs typeface="Consolas"/>
                <a:sym typeface="Consolas"/>
              </a:rPr>
              <a:t>        }</a:t>
            </a:r>
            <a:br>
              <a:rPr lang="es" sz="1000">
                <a:solidFill>
                  <a:schemeClr val="dk1"/>
                </a:solidFill>
                <a:highlight>
                  <a:srgbClr val="FFFFFF"/>
                </a:highlight>
                <a:latin typeface="Consolas"/>
                <a:ea typeface="Consolas"/>
                <a:cs typeface="Consolas"/>
                <a:sym typeface="Consolas"/>
              </a:rPr>
            </a:br>
            <a:r>
              <a:rPr lang="es" sz="1000">
                <a:solidFill>
                  <a:schemeClr val="dk1"/>
                </a:solidFill>
                <a:highlight>
                  <a:srgbClr val="FFFFFF"/>
                </a:highlight>
                <a:latin typeface="Consolas"/>
                <a:ea typeface="Consolas"/>
                <a:cs typeface="Consolas"/>
                <a:sym typeface="Consolas"/>
              </a:rPr>
              <a:t>    });</a:t>
            </a:r>
            <a:endParaRPr sz="2000">
              <a:solidFill>
                <a:srgbClr val="FA4F10"/>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a:p>
        </p:txBody>
      </p:sp>
      <p:pic>
        <p:nvPicPr>
          <p:cNvPr id="843" name="Google Shape;843;p74"/>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844" name="Google Shape;844;p74"/>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845" name="Google Shape;845;p74"/>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846" name="Google Shape;846;p74"/>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0" name="Shape 850"/>
        <p:cNvGrpSpPr/>
        <p:nvPr/>
      </p:nvGrpSpPr>
      <p:grpSpPr>
        <a:xfrm>
          <a:off x="0" y="0"/>
          <a:ext cx="0" cy="0"/>
          <a:chOff x="0" y="0"/>
          <a:chExt cx="0" cy="0"/>
        </a:xfrm>
      </p:grpSpPr>
      <p:sp>
        <p:nvSpPr>
          <p:cNvPr id="851" name="Google Shape;851;p75"/>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1  Otros drivers</a:t>
            </a:r>
            <a:endParaRPr b="0" i="0" sz="1800" u="none" cap="none" strike="noStrike">
              <a:solidFill>
                <a:srgbClr val="0C0C0C"/>
              </a:solidFill>
              <a:latin typeface="Calibri"/>
              <a:ea typeface="Calibri"/>
              <a:cs typeface="Calibri"/>
              <a:sym typeface="Calibri"/>
            </a:endParaRPr>
          </a:p>
        </p:txBody>
      </p:sp>
      <p:sp>
        <p:nvSpPr>
          <p:cNvPr id="852" name="Google Shape;852;p75"/>
          <p:cNvSpPr txBox="1"/>
          <p:nvPr/>
        </p:nvSpPr>
        <p:spPr>
          <a:xfrm>
            <a:off x="642938" y="944162"/>
            <a:ext cx="7858200" cy="3554700"/>
          </a:xfrm>
          <a:prstGeom prst="rect">
            <a:avLst/>
          </a:prstGeom>
          <a:noFill/>
          <a:ln>
            <a:noFill/>
          </a:ln>
        </p:spPr>
        <p:txBody>
          <a:bodyPr anchorCtr="0" anchor="t" bIns="45700" lIns="0" spcFirstLastPara="1" rIns="0" wrap="square" tIns="45700">
            <a:noAutofit/>
          </a:bodyPr>
          <a:lstStyle/>
          <a:p>
            <a:pPr indent="0" lvl="0" marL="0" rtl="0" algn="ctr">
              <a:spcBef>
                <a:spcPts val="0"/>
              </a:spcBef>
              <a:spcAft>
                <a:spcPts val="0"/>
              </a:spcAft>
              <a:buNone/>
            </a:pPr>
            <a:r>
              <a:rPr lang="es" sz="1600">
                <a:solidFill>
                  <a:srgbClr val="0D0D0D"/>
                </a:solidFill>
                <a:latin typeface="Calibri"/>
                <a:ea typeface="Calibri"/>
                <a:cs typeface="Calibri"/>
                <a:sym typeface="Calibri"/>
              </a:rPr>
              <a:t>https://docs.mongodb.org/ecosystem/drivers/</a:t>
            </a:r>
            <a:endParaRPr sz="1600">
              <a:solidFill>
                <a:srgbClr val="0D0D0D"/>
              </a:solidFill>
              <a:latin typeface="Calibri"/>
              <a:ea typeface="Calibri"/>
              <a:cs typeface="Calibri"/>
              <a:sym typeface="Calibri"/>
            </a:endParaRPr>
          </a:p>
          <a:p>
            <a:pPr indent="0" lvl="0" marL="914400" rtl="0" algn="l">
              <a:spcBef>
                <a:spcPts val="1200"/>
              </a:spcBef>
              <a:spcAft>
                <a:spcPts val="0"/>
              </a:spcAft>
              <a:buNone/>
            </a:pPr>
            <a:r>
              <a:t/>
            </a:r>
            <a:endParaRPr sz="1600">
              <a:solidFill>
                <a:srgbClr val="0D0D0D"/>
              </a:solidFill>
              <a:latin typeface="Calibri"/>
              <a:ea typeface="Calibri"/>
              <a:cs typeface="Calibri"/>
              <a:sym typeface="Calibri"/>
            </a:endParaRPr>
          </a:p>
          <a:p>
            <a:pPr indent="0" lvl="0" marL="457200" rtl="0" algn="l">
              <a:spcBef>
                <a:spcPts val="1200"/>
              </a:spcBef>
              <a:spcAft>
                <a:spcPts val="0"/>
              </a:spcAft>
              <a:buNone/>
            </a:pPr>
            <a:r>
              <a:t/>
            </a:r>
            <a:endParaRPr sz="1600">
              <a:solidFill>
                <a:srgbClr val="0D0D0D"/>
              </a:solidFill>
              <a:latin typeface="Calibri"/>
              <a:ea typeface="Calibri"/>
              <a:cs typeface="Calibri"/>
              <a:sym typeface="Calibri"/>
            </a:endParaRPr>
          </a:p>
          <a:p>
            <a:pPr indent="0" lvl="0" marL="0" rtl="0" algn="l">
              <a:spcBef>
                <a:spcPts val="120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Clr>
                <a:srgbClr val="000000"/>
              </a:buClr>
              <a:buSzPts val="1100"/>
              <a:buFont typeface="Arial"/>
              <a:buNone/>
            </a:pPr>
            <a:r>
              <a:t/>
            </a:r>
            <a:endParaRPr sz="2000">
              <a:solidFill>
                <a:srgbClr val="FA4F10"/>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a:p>
        </p:txBody>
      </p:sp>
      <p:pic>
        <p:nvPicPr>
          <p:cNvPr id="853" name="Google Shape;853;p75"/>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854" name="Google Shape;854;p75"/>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855" name="Google Shape;855;p75"/>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856" name="Google Shape;856;p75"/>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857" name="Google Shape;857;p75"/>
          <p:cNvSpPr txBox="1"/>
          <p:nvPr/>
        </p:nvSpPr>
        <p:spPr>
          <a:xfrm>
            <a:off x="5226650" y="1812575"/>
            <a:ext cx="3274500" cy="2838600"/>
          </a:xfrm>
          <a:prstGeom prst="rect">
            <a:avLst/>
          </a:prstGeom>
          <a:noFill/>
          <a:ln>
            <a:noFill/>
          </a:ln>
        </p:spPr>
        <p:txBody>
          <a:bodyPr anchorCtr="0" anchor="t" bIns="45700" lIns="0" spcFirstLastPara="1" rIns="0" wrap="square" tIns="45700">
            <a:noAutofit/>
          </a:bodyPr>
          <a:lstStyle/>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C ++</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Scala</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Ruby</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PHP</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Motor</a:t>
            </a:r>
            <a:endParaRPr sz="1600">
              <a:solidFill>
                <a:srgbClr val="0D0D0D"/>
              </a:solidFill>
              <a:latin typeface="Calibri"/>
              <a:ea typeface="Calibri"/>
              <a:cs typeface="Calibri"/>
              <a:sym typeface="Calibri"/>
            </a:endParaRPr>
          </a:p>
          <a:p>
            <a:pPr indent="0" lvl="0" marL="914400" rtl="0" algn="l">
              <a:spcBef>
                <a:spcPts val="1200"/>
              </a:spcBef>
              <a:spcAft>
                <a:spcPts val="0"/>
              </a:spcAft>
              <a:buNone/>
            </a:pPr>
            <a:r>
              <a:t/>
            </a:r>
            <a:endParaRPr sz="1600">
              <a:solidFill>
                <a:srgbClr val="0D0D0D"/>
              </a:solidFill>
              <a:latin typeface="Calibri"/>
              <a:ea typeface="Calibri"/>
              <a:cs typeface="Calibri"/>
              <a:sym typeface="Calibri"/>
            </a:endParaRPr>
          </a:p>
          <a:p>
            <a:pPr indent="0" lvl="0" marL="457200" rtl="0" algn="l">
              <a:spcBef>
                <a:spcPts val="1200"/>
              </a:spcBef>
              <a:spcAft>
                <a:spcPts val="0"/>
              </a:spcAft>
              <a:buNone/>
            </a:pPr>
            <a:r>
              <a:t/>
            </a:r>
            <a:endParaRPr sz="1600">
              <a:solidFill>
                <a:srgbClr val="0D0D0D"/>
              </a:solidFill>
              <a:latin typeface="Calibri"/>
              <a:ea typeface="Calibri"/>
              <a:cs typeface="Calibri"/>
              <a:sym typeface="Calibri"/>
            </a:endParaRPr>
          </a:p>
          <a:p>
            <a:pPr indent="0" lvl="0" marL="0" rtl="0" algn="l">
              <a:spcBef>
                <a:spcPts val="120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Clr>
                <a:srgbClr val="000000"/>
              </a:buClr>
              <a:buSzPts val="1100"/>
              <a:buFont typeface="Arial"/>
              <a:buNone/>
            </a:pPr>
            <a:r>
              <a:t/>
            </a:r>
            <a:endParaRPr sz="2000">
              <a:solidFill>
                <a:srgbClr val="FA4F10"/>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a:p>
        </p:txBody>
      </p:sp>
      <p:sp>
        <p:nvSpPr>
          <p:cNvPr id="858" name="Google Shape;858;p75"/>
          <p:cNvSpPr txBox="1"/>
          <p:nvPr/>
        </p:nvSpPr>
        <p:spPr>
          <a:xfrm>
            <a:off x="1317650" y="1812575"/>
            <a:ext cx="3274500" cy="2838600"/>
          </a:xfrm>
          <a:prstGeom prst="rect">
            <a:avLst/>
          </a:prstGeom>
          <a:noFill/>
          <a:ln>
            <a:noFill/>
          </a:ln>
        </p:spPr>
        <p:txBody>
          <a:bodyPr anchorCtr="0" anchor="t" bIns="45700" lIns="0" spcFirstLastPara="1" rIns="0" wrap="square" tIns="45700">
            <a:noAutofit/>
          </a:bodyPr>
          <a:lstStyle/>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C </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C #</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Node.js</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Perl</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Python</a:t>
            </a:r>
            <a:endParaRPr sz="1600">
              <a:solidFill>
                <a:srgbClr val="0D0D0D"/>
              </a:solidFill>
              <a:latin typeface="Calibri"/>
              <a:ea typeface="Calibri"/>
              <a:cs typeface="Calibri"/>
              <a:sym typeface="Calibri"/>
            </a:endParaRPr>
          </a:p>
          <a:p>
            <a:pPr indent="0" lvl="0" marL="914400" rtl="0" algn="l">
              <a:spcBef>
                <a:spcPts val="1200"/>
              </a:spcBef>
              <a:spcAft>
                <a:spcPts val="0"/>
              </a:spcAft>
              <a:buNone/>
            </a:pPr>
            <a:r>
              <a:t/>
            </a:r>
            <a:endParaRPr sz="1600">
              <a:solidFill>
                <a:srgbClr val="0D0D0D"/>
              </a:solidFill>
              <a:latin typeface="Calibri"/>
              <a:ea typeface="Calibri"/>
              <a:cs typeface="Calibri"/>
              <a:sym typeface="Calibri"/>
            </a:endParaRPr>
          </a:p>
          <a:p>
            <a:pPr indent="0" lvl="0" marL="457200" rtl="0" algn="l">
              <a:spcBef>
                <a:spcPts val="1200"/>
              </a:spcBef>
              <a:spcAft>
                <a:spcPts val="0"/>
              </a:spcAft>
              <a:buNone/>
            </a:pPr>
            <a:r>
              <a:t/>
            </a:r>
            <a:endParaRPr sz="1600">
              <a:solidFill>
                <a:srgbClr val="0D0D0D"/>
              </a:solidFill>
              <a:latin typeface="Calibri"/>
              <a:ea typeface="Calibri"/>
              <a:cs typeface="Calibri"/>
              <a:sym typeface="Calibri"/>
            </a:endParaRPr>
          </a:p>
          <a:p>
            <a:pPr indent="0" lvl="0" marL="0" rtl="0" algn="l">
              <a:spcBef>
                <a:spcPts val="120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Clr>
                <a:srgbClr val="000000"/>
              </a:buClr>
              <a:buSzPts val="1100"/>
              <a:buFont typeface="Arial"/>
              <a:buNone/>
            </a:pPr>
            <a:r>
              <a:t/>
            </a:r>
            <a:endParaRPr sz="2000">
              <a:solidFill>
                <a:srgbClr val="FA4F10"/>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9" name="Shape 719"/>
        <p:cNvGrpSpPr/>
        <p:nvPr/>
      </p:nvGrpSpPr>
      <p:grpSpPr>
        <a:xfrm>
          <a:off x="0" y="0"/>
          <a:ext cx="0" cy="0"/>
          <a:chOff x="0" y="0"/>
          <a:chExt cx="0" cy="0"/>
        </a:xfrm>
      </p:grpSpPr>
      <p:sp>
        <p:nvSpPr>
          <p:cNvPr id="720" name="Google Shape;720;p62"/>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1  Consideraciones generales</a:t>
            </a:r>
            <a:endParaRPr b="0" i="0" sz="1800" u="none" cap="none" strike="noStrike">
              <a:solidFill>
                <a:srgbClr val="0C0C0C"/>
              </a:solidFill>
              <a:latin typeface="Calibri"/>
              <a:ea typeface="Calibri"/>
              <a:cs typeface="Calibri"/>
              <a:sym typeface="Calibri"/>
            </a:endParaRPr>
          </a:p>
        </p:txBody>
      </p:sp>
      <p:sp>
        <p:nvSpPr>
          <p:cNvPr id="721" name="Google Shape;721;p62"/>
          <p:cNvSpPr txBox="1"/>
          <p:nvPr/>
        </p:nvSpPr>
        <p:spPr>
          <a:xfrm>
            <a:off x="642938" y="944162"/>
            <a:ext cx="7858200" cy="3554700"/>
          </a:xfrm>
          <a:prstGeom prst="rect">
            <a:avLst/>
          </a:prstGeom>
          <a:noFill/>
          <a:ln>
            <a:noFill/>
          </a:ln>
        </p:spPr>
        <p:txBody>
          <a:bodyPr anchorCtr="0" anchor="t" bIns="45700" lIns="0" spcFirstLastPara="1" rIns="0" wrap="square" tIns="45700">
            <a:noAutofit/>
          </a:bodyPr>
          <a:lstStyle/>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Es necesario abrir “conexión” para comunicarse</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NO es necesario cerrar conexiones</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Ese el driver el que gestiona las conexiones </a:t>
            </a:r>
            <a:endParaRPr sz="1600">
              <a:solidFill>
                <a:srgbClr val="0D0D0D"/>
              </a:solidFill>
              <a:latin typeface="Calibri"/>
              <a:ea typeface="Calibri"/>
              <a:cs typeface="Calibri"/>
              <a:sym typeface="Calibri"/>
            </a:endParaRPr>
          </a:p>
          <a:p>
            <a:pPr indent="-330200" lvl="0" marL="457200" rtl="0" algn="l">
              <a:spcBef>
                <a:spcPts val="120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EVITAR abrir conexiones indefinidamente</a:t>
            </a:r>
            <a:endParaRPr sz="1600">
              <a:solidFill>
                <a:srgbClr val="0D0D0D"/>
              </a:solidFill>
              <a:latin typeface="Calibri"/>
              <a:ea typeface="Calibri"/>
              <a:cs typeface="Calibri"/>
              <a:sym typeface="Calibri"/>
            </a:endParaRPr>
          </a:p>
          <a:p>
            <a:pPr indent="0" lvl="0" marL="914400" rtl="0" algn="l">
              <a:spcBef>
                <a:spcPts val="1200"/>
              </a:spcBef>
              <a:spcAft>
                <a:spcPts val="0"/>
              </a:spcAft>
              <a:buNone/>
            </a:pPr>
            <a:r>
              <a:t/>
            </a:r>
            <a:endParaRPr sz="1600">
              <a:solidFill>
                <a:srgbClr val="0D0D0D"/>
              </a:solidFill>
              <a:latin typeface="Calibri"/>
              <a:ea typeface="Calibri"/>
              <a:cs typeface="Calibri"/>
              <a:sym typeface="Calibri"/>
            </a:endParaRPr>
          </a:p>
          <a:p>
            <a:pPr indent="0" lvl="0" marL="457200" rtl="0" algn="l">
              <a:spcBef>
                <a:spcPts val="1200"/>
              </a:spcBef>
              <a:spcAft>
                <a:spcPts val="0"/>
              </a:spcAft>
              <a:buNone/>
            </a:pPr>
            <a:r>
              <a:t/>
            </a:r>
            <a:endParaRPr sz="1600">
              <a:solidFill>
                <a:srgbClr val="0D0D0D"/>
              </a:solidFill>
              <a:latin typeface="Calibri"/>
              <a:ea typeface="Calibri"/>
              <a:cs typeface="Calibri"/>
              <a:sym typeface="Calibri"/>
            </a:endParaRPr>
          </a:p>
          <a:p>
            <a:pPr indent="0" lvl="0" marL="0" rtl="0" algn="l">
              <a:spcBef>
                <a:spcPts val="120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Clr>
                <a:srgbClr val="000000"/>
              </a:buClr>
              <a:buSzPts val="1100"/>
              <a:buFont typeface="Arial"/>
              <a:buNone/>
            </a:pPr>
            <a:r>
              <a:t/>
            </a:r>
            <a:endParaRPr sz="2000">
              <a:solidFill>
                <a:srgbClr val="FA4F10"/>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a:p>
        </p:txBody>
      </p:sp>
      <p:pic>
        <p:nvPicPr>
          <p:cNvPr id="722" name="Google Shape;722;p62"/>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723" name="Google Shape;723;p62"/>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724" name="Google Shape;724;p62"/>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725" name="Google Shape;725;p62"/>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726" name="Google Shape;726;p62"/>
          <p:cNvSpPr txBox="1"/>
          <p:nvPr/>
        </p:nvSpPr>
        <p:spPr>
          <a:xfrm>
            <a:off x="1341600" y="2234900"/>
            <a:ext cx="7063500" cy="2508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a:t>		&lt;dependency&gt;</a:t>
            </a:r>
            <a:endParaRPr/>
          </a:p>
          <a:p>
            <a:pPr indent="0" lvl="0" marL="0" rtl="0" algn="l">
              <a:spcBef>
                <a:spcPts val="0"/>
              </a:spcBef>
              <a:spcAft>
                <a:spcPts val="0"/>
              </a:spcAft>
              <a:buNone/>
            </a:pPr>
            <a:r>
              <a:rPr lang="es"/>
              <a:t>			&lt;groupId&gt;org.mongodb&lt;/groupId&gt;</a:t>
            </a:r>
            <a:endParaRPr/>
          </a:p>
          <a:p>
            <a:pPr indent="0" lvl="0" marL="0" rtl="0" algn="l">
              <a:spcBef>
                <a:spcPts val="0"/>
              </a:spcBef>
              <a:spcAft>
                <a:spcPts val="0"/>
              </a:spcAft>
              <a:buNone/>
            </a:pPr>
            <a:r>
              <a:rPr lang="es"/>
              <a:t>			&lt;artifactId&gt;mongo-java-driver&lt;/artifactId&gt;</a:t>
            </a:r>
            <a:endParaRPr/>
          </a:p>
          <a:p>
            <a:pPr indent="0" lvl="0" marL="0" rtl="0" algn="l">
              <a:spcBef>
                <a:spcPts val="0"/>
              </a:spcBef>
              <a:spcAft>
                <a:spcPts val="0"/>
              </a:spcAft>
              <a:buNone/>
            </a:pPr>
            <a:r>
              <a:rPr lang="es"/>
              <a:t>			&lt;version&gt;3.0.4&lt;/version&gt;</a:t>
            </a:r>
            <a:endParaRPr/>
          </a:p>
          <a:p>
            <a:pPr indent="0" lvl="0" marL="0" rtl="0" algn="l">
              <a:spcBef>
                <a:spcPts val="0"/>
              </a:spcBef>
              <a:spcAft>
                <a:spcPts val="0"/>
              </a:spcAft>
              <a:buNone/>
            </a:pPr>
            <a:r>
              <a:rPr lang="es"/>
              <a:t>		&lt;/dependency&gt;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0" name="Shape 730"/>
        <p:cNvGrpSpPr/>
        <p:nvPr/>
      </p:nvGrpSpPr>
      <p:grpSpPr>
        <a:xfrm>
          <a:off x="0" y="0"/>
          <a:ext cx="0" cy="0"/>
          <a:chOff x="0" y="0"/>
          <a:chExt cx="0" cy="0"/>
        </a:xfrm>
      </p:grpSpPr>
      <p:sp>
        <p:nvSpPr>
          <p:cNvPr id="731" name="Google Shape;731;p63"/>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1  Conexión</a:t>
            </a:r>
            <a:endParaRPr b="0" i="0" sz="1800" u="none" cap="none" strike="noStrike">
              <a:solidFill>
                <a:srgbClr val="0C0C0C"/>
              </a:solidFill>
              <a:latin typeface="Calibri"/>
              <a:ea typeface="Calibri"/>
              <a:cs typeface="Calibri"/>
              <a:sym typeface="Calibri"/>
            </a:endParaRPr>
          </a:p>
        </p:txBody>
      </p:sp>
      <p:sp>
        <p:nvSpPr>
          <p:cNvPr id="732" name="Google Shape;732;p63"/>
          <p:cNvSpPr txBox="1"/>
          <p:nvPr/>
        </p:nvSpPr>
        <p:spPr>
          <a:xfrm>
            <a:off x="642938" y="944162"/>
            <a:ext cx="78582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rPr lang="es" sz="1200">
                <a:latin typeface="Courier New"/>
                <a:ea typeface="Courier New"/>
                <a:cs typeface="Courier New"/>
                <a:sym typeface="Courier New"/>
              </a:rPr>
              <a:t>List&lt;ServerAddress&gt;</a:t>
            </a:r>
            <a:r>
              <a:rPr lang="es" sz="1200">
                <a:solidFill>
                  <a:srgbClr val="4A86E8"/>
                </a:solidFill>
                <a:latin typeface="Courier New"/>
                <a:ea typeface="Courier New"/>
                <a:cs typeface="Courier New"/>
                <a:sym typeface="Courier New"/>
              </a:rPr>
              <a:t> mongoServers</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//Opciones de la conexión</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MongoClientOptions.Builder builder = </a:t>
            </a:r>
            <a:r>
              <a:rPr lang="es" sz="1200">
                <a:solidFill>
                  <a:srgbClr val="980000"/>
                </a:solidFill>
                <a:latin typeface="Courier New"/>
                <a:ea typeface="Courier New"/>
                <a:cs typeface="Courier New"/>
                <a:sym typeface="Courier New"/>
              </a:rPr>
              <a:t>new</a:t>
            </a:r>
            <a:r>
              <a:rPr lang="es" sz="1200">
                <a:latin typeface="Courier New"/>
                <a:ea typeface="Courier New"/>
                <a:cs typeface="Courier New"/>
                <a:sym typeface="Courier New"/>
              </a:rPr>
              <a:t> MongoClientOptions.Builder();</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//Número de conexiones por driver...</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MongoClientOptions options = builder.connectionsPerHost(</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		</a:t>
            </a:r>
            <a:r>
              <a:rPr lang="es" sz="1200">
                <a:solidFill>
                  <a:srgbClr val="0000FF"/>
                </a:solidFill>
                <a:latin typeface="Courier New"/>
                <a:ea typeface="Courier New"/>
                <a:cs typeface="Courier New"/>
                <a:sym typeface="Courier New"/>
              </a:rPr>
              <a:t>connectionsPerHost</a:t>
            </a:r>
            <a:r>
              <a:rPr lang="es" sz="1200">
                <a:latin typeface="Courier New"/>
                <a:ea typeface="Courier New"/>
                <a:cs typeface="Courier New"/>
                <a:sym typeface="Courier New"/>
              </a:rPr>
              <a:t>).build();</a:t>
            </a:r>
            <a:endParaRPr sz="1200">
              <a:latin typeface="Courier New"/>
              <a:ea typeface="Courier New"/>
              <a:cs typeface="Courier New"/>
              <a:sym typeface="Courier New"/>
            </a:endParaRPr>
          </a:p>
          <a:p>
            <a:pPr indent="0" lvl="0" marL="0" rtl="0" algn="l">
              <a:spcBef>
                <a:spcPts val="0"/>
              </a:spcBef>
              <a:spcAft>
                <a:spcPts val="0"/>
              </a:spcAft>
              <a:buNone/>
            </a:pPr>
            <a:r>
              <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//credenciales para la conexión</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MongoCredential credential = MongoCredential.createCredential(</a:t>
            </a:r>
            <a:r>
              <a:rPr lang="es" sz="1200">
                <a:solidFill>
                  <a:srgbClr val="0000FF"/>
                </a:solidFill>
                <a:latin typeface="Courier New"/>
                <a:ea typeface="Courier New"/>
                <a:cs typeface="Courier New"/>
                <a:sym typeface="Courier New"/>
              </a:rPr>
              <a:t>user</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		</a:t>
            </a:r>
            <a:r>
              <a:rPr lang="es" sz="1200">
                <a:solidFill>
                  <a:srgbClr val="0000FF"/>
                </a:solidFill>
                <a:latin typeface="Courier New"/>
                <a:ea typeface="Courier New"/>
                <a:cs typeface="Courier New"/>
                <a:sym typeface="Courier New"/>
              </a:rPr>
              <a:t>dbName</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		</a:t>
            </a:r>
            <a:r>
              <a:rPr lang="es" sz="1200">
                <a:solidFill>
                  <a:srgbClr val="0000FF"/>
                </a:solidFill>
                <a:latin typeface="Courier New"/>
                <a:ea typeface="Courier New"/>
                <a:cs typeface="Courier New"/>
                <a:sym typeface="Courier New"/>
              </a:rPr>
              <a:t>password</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List&lt;MongoCredential&gt; credentialList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ArrayList&lt;MongoCredential&gt;();</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//Construcción del cliente de conexión</a:t>
            </a:r>
            <a:r>
              <a:rPr lang="es" sz="1200">
                <a:latin typeface="Courier New"/>
                <a:ea typeface="Courier New"/>
                <a:cs typeface="Courier New"/>
                <a:sym typeface="Courier New"/>
              </a:rPr>
              <a:t>		</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MongoClient mongoClient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MongoClient(</a:t>
            </a:r>
            <a:r>
              <a:rPr lang="es" sz="1200">
                <a:solidFill>
                  <a:srgbClr val="0000FF"/>
                </a:solidFill>
                <a:latin typeface="Courier New"/>
                <a:ea typeface="Courier New"/>
                <a:cs typeface="Courier New"/>
                <a:sym typeface="Courier New"/>
              </a:rPr>
              <a:t>mongoServers,</a:t>
            </a:r>
            <a:r>
              <a:rPr lang="es" sz="1200">
                <a:latin typeface="Courier New"/>
                <a:ea typeface="Courier New"/>
                <a:cs typeface="Courier New"/>
                <a:sym typeface="Courier New"/>
              </a:rPr>
              <a:t> options);</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//utilización del cliente</a:t>
            </a:r>
            <a:r>
              <a:rPr lang="es" sz="1200">
                <a:latin typeface="Courier New"/>
                <a:ea typeface="Courier New"/>
                <a:cs typeface="Courier New"/>
                <a:sym typeface="Courier New"/>
              </a:rPr>
              <a:t>		</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MongoDatabase db = mongoClient.getDatabase(</a:t>
            </a:r>
            <a:r>
              <a:rPr lang="es" sz="1200">
                <a:solidFill>
                  <a:srgbClr val="0000FF"/>
                </a:solidFill>
                <a:latin typeface="Courier New"/>
                <a:ea typeface="Courier New"/>
                <a:cs typeface="Courier New"/>
                <a:sym typeface="Courier New"/>
              </a:rPr>
              <a:t>dbName</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a:p>
        </p:txBody>
      </p:sp>
      <p:pic>
        <p:nvPicPr>
          <p:cNvPr id="733" name="Google Shape;733;p63"/>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734" name="Google Shape;734;p63"/>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735" name="Google Shape;735;p63"/>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736" name="Google Shape;736;p63"/>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0" name="Shape 740"/>
        <p:cNvGrpSpPr/>
        <p:nvPr/>
      </p:nvGrpSpPr>
      <p:grpSpPr>
        <a:xfrm>
          <a:off x="0" y="0"/>
          <a:ext cx="0" cy="0"/>
          <a:chOff x="0" y="0"/>
          <a:chExt cx="0" cy="0"/>
        </a:xfrm>
      </p:grpSpPr>
      <p:sp>
        <p:nvSpPr>
          <p:cNvPr id="741" name="Google Shape;741;p64"/>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2  Frameworks</a:t>
            </a:r>
            <a:endParaRPr b="0" i="0" sz="1800" u="none" cap="none" strike="noStrike">
              <a:solidFill>
                <a:srgbClr val="0C0C0C"/>
              </a:solidFill>
              <a:latin typeface="Calibri"/>
              <a:ea typeface="Calibri"/>
              <a:cs typeface="Calibri"/>
              <a:sym typeface="Calibri"/>
            </a:endParaRPr>
          </a:p>
        </p:txBody>
      </p:sp>
      <p:pic>
        <p:nvPicPr>
          <p:cNvPr id="742" name="Google Shape;742;p64"/>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743" name="Google Shape;743;p64"/>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744" name="Google Shape;744;p64"/>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745" name="Google Shape;745;p64"/>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746" name="Google Shape;746;p64"/>
          <p:cNvSpPr txBox="1"/>
          <p:nvPr/>
        </p:nvSpPr>
        <p:spPr>
          <a:xfrm>
            <a:off x="642938" y="673462"/>
            <a:ext cx="7858200" cy="3554700"/>
          </a:xfrm>
          <a:prstGeom prst="rect">
            <a:avLst/>
          </a:prstGeom>
          <a:noFill/>
          <a:ln>
            <a:noFill/>
          </a:ln>
        </p:spPr>
        <p:txBody>
          <a:bodyPr anchorCtr="0" anchor="t" bIns="45700" lIns="0" spcFirstLastPara="1" rIns="0" wrap="square" tIns="45700">
            <a:noAutofit/>
          </a:bodyPr>
          <a:lstStyle/>
          <a:p>
            <a:pPr indent="0" lvl="0" marL="0" marR="0" rtl="0" algn="l">
              <a:spcBef>
                <a:spcPts val="0"/>
              </a:spcBef>
              <a:spcAft>
                <a:spcPts val="0"/>
              </a:spcAft>
              <a:buNone/>
            </a:pPr>
            <a:r>
              <a:rPr lang="es" sz="2000">
                <a:solidFill>
                  <a:srgbClr val="FA4F10"/>
                </a:solidFill>
                <a:latin typeface="Calibri"/>
                <a:ea typeface="Calibri"/>
                <a:cs typeface="Calibri"/>
                <a:sym typeface="Calibri"/>
              </a:rPr>
              <a:t>Driver</a:t>
            </a:r>
            <a:endParaRPr sz="2000">
              <a:solidFill>
                <a:srgbClr val="FA4F10"/>
              </a:solidFill>
              <a:latin typeface="Calibri"/>
              <a:ea typeface="Calibri"/>
              <a:cs typeface="Calibri"/>
              <a:sym typeface="Calibri"/>
            </a:endParaRPr>
          </a:p>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Completamente funcional (siempre se actualiza con la base de datos).</a:t>
            </a:r>
            <a:endParaRPr sz="1600">
              <a:solidFill>
                <a:srgbClr val="0D0D0D"/>
              </a:solidFill>
              <a:latin typeface="Calibri"/>
              <a:ea typeface="Calibri"/>
              <a:cs typeface="Calibri"/>
              <a:sym typeface="Calibri"/>
            </a:endParaRPr>
          </a:p>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No trabaja con entidades, </a:t>
            </a:r>
            <a:r>
              <a:rPr b="1" lang="es" sz="1600">
                <a:solidFill>
                  <a:srgbClr val="0D0D0D"/>
                </a:solidFill>
                <a:latin typeface="Calibri"/>
                <a:ea typeface="Calibri"/>
                <a:cs typeface="Calibri"/>
                <a:sym typeface="Calibri"/>
              </a:rPr>
              <a:t>pero </a:t>
            </a:r>
            <a:r>
              <a:rPr lang="es" sz="1600">
                <a:solidFill>
                  <a:srgbClr val="0D0D0D"/>
                </a:solidFill>
                <a:latin typeface="Calibri"/>
                <a:ea typeface="Calibri"/>
                <a:cs typeface="Calibri"/>
                <a:sym typeface="Calibri"/>
              </a:rPr>
              <a:t>puede devuelve entidades.</a:t>
            </a:r>
            <a:endParaRPr sz="1600">
              <a:solidFill>
                <a:srgbClr val="0D0D0D"/>
              </a:solidFill>
              <a:latin typeface="Calibri"/>
              <a:ea typeface="Calibri"/>
              <a:cs typeface="Calibri"/>
              <a:sym typeface="Calibri"/>
            </a:endParaRPr>
          </a:p>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Métodos y “mapas” para realizar operaciones. </a:t>
            </a:r>
            <a:endParaRPr sz="1600">
              <a:solidFill>
                <a:srgbClr val="0D0D0D"/>
              </a:solidFill>
              <a:latin typeface="Calibri"/>
              <a:ea typeface="Calibri"/>
              <a:cs typeface="Calibri"/>
              <a:sym typeface="Calibri"/>
            </a:endParaRPr>
          </a:p>
          <a:p>
            <a:pPr indent="0" lvl="0" marL="0" rtl="0" algn="l">
              <a:spcBef>
                <a:spcPts val="0"/>
              </a:spcBef>
              <a:spcAft>
                <a:spcPts val="0"/>
              </a:spcAft>
              <a:buNone/>
            </a:pPr>
            <a:r>
              <a:t/>
            </a:r>
            <a:endParaRPr sz="1600">
              <a:solidFill>
                <a:srgbClr val="0D0D0D"/>
              </a:solidFill>
              <a:latin typeface="Calibri"/>
              <a:ea typeface="Calibri"/>
              <a:cs typeface="Calibri"/>
              <a:sym typeface="Calibri"/>
            </a:endParaRPr>
          </a:p>
          <a:p>
            <a:pPr indent="0" lvl="0" marL="0" rtl="0" algn="l">
              <a:spcBef>
                <a:spcPts val="0"/>
              </a:spcBef>
              <a:spcAft>
                <a:spcPts val="0"/>
              </a:spcAft>
              <a:buNone/>
            </a:pPr>
            <a:r>
              <a:rPr lang="es" sz="2000">
                <a:solidFill>
                  <a:srgbClr val="FA4F10"/>
                </a:solidFill>
                <a:latin typeface="Calibri"/>
                <a:ea typeface="Calibri"/>
                <a:cs typeface="Calibri"/>
                <a:sym typeface="Calibri"/>
              </a:rPr>
              <a:t>Spring-Data</a:t>
            </a:r>
            <a:endParaRPr sz="2000">
              <a:solidFill>
                <a:srgbClr val="FA4F10"/>
              </a:solidFill>
              <a:latin typeface="Calibri"/>
              <a:ea typeface="Calibri"/>
              <a:cs typeface="Calibri"/>
              <a:sym typeface="Calibri"/>
            </a:endParaRPr>
          </a:p>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Completamente funcional * (por detrás del desarrollo de la MongoDB)</a:t>
            </a:r>
            <a:endParaRPr sz="1600">
              <a:solidFill>
                <a:srgbClr val="0D0D0D"/>
              </a:solidFill>
              <a:latin typeface="Calibri"/>
              <a:ea typeface="Calibri"/>
              <a:cs typeface="Calibri"/>
              <a:sym typeface="Calibri"/>
            </a:endParaRPr>
          </a:p>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Trabaja con Entidades (Anotaciones propias + jackson)</a:t>
            </a:r>
            <a:endParaRPr sz="1600">
              <a:solidFill>
                <a:srgbClr val="0D0D0D"/>
              </a:solidFill>
              <a:latin typeface="Calibri"/>
              <a:ea typeface="Calibri"/>
              <a:cs typeface="Calibri"/>
              <a:sym typeface="Calibri"/>
            </a:endParaRPr>
          </a:p>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Utiliza métodos para ejecutar las operaciones.</a:t>
            </a:r>
            <a:endParaRPr sz="1600">
              <a:solidFill>
                <a:srgbClr val="0D0D0D"/>
              </a:solidFill>
              <a:latin typeface="Calibri"/>
              <a:ea typeface="Calibri"/>
              <a:cs typeface="Calibri"/>
              <a:sym typeface="Calibri"/>
            </a:endParaRPr>
          </a:p>
          <a:p>
            <a:pPr indent="0" lvl="0" marL="0" rtl="0" algn="l">
              <a:spcBef>
                <a:spcPts val="0"/>
              </a:spcBef>
              <a:spcAft>
                <a:spcPts val="0"/>
              </a:spcAft>
              <a:buNone/>
            </a:pPr>
            <a:r>
              <a:t/>
            </a:r>
            <a:endParaRPr sz="1600">
              <a:solidFill>
                <a:srgbClr val="0D0D0D"/>
              </a:solidFill>
              <a:latin typeface="Calibri"/>
              <a:ea typeface="Calibri"/>
              <a:cs typeface="Calibri"/>
              <a:sym typeface="Calibri"/>
            </a:endParaRPr>
          </a:p>
          <a:p>
            <a:pPr indent="0" lvl="0" marL="0" rtl="0" algn="l">
              <a:spcBef>
                <a:spcPts val="0"/>
              </a:spcBef>
              <a:spcAft>
                <a:spcPts val="0"/>
              </a:spcAft>
              <a:buNone/>
            </a:pPr>
            <a:r>
              <a:rPr lang="es" sz="2000">
                <a:solidFill>
                  <a:srgbClr val="FA4F10"/>
                </a:solidFill>
                <a:latin typeface="Calibri"/>
                <a:ea typeface="Calibri"/>
                <a:cs typeface="Calibri"/>
                <a:sym typeface="Calibri"/>
              </a:rPr>
              <a:t>jongo</a:t>
            </a:r>
            <a:endParaRPr sz="2000">
              <a:solidFill>
                <a:srgbClr val="FA4F10"/>
              </a:solidFill>
              <a:latin typeface="Calibri"/>
              <a:ea typeface="Calibri"/>
              <a:cs typeface="Calibri"/>
              <a:sym typeface="Calibri"/>
            </a:endParaRPr>
          </a:p>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Completamente funcional * (por detrás del desarrollo de la MongoDB)</a:t>
            </a:r>
            <a:endParaRPr sz="1600">
              <a:solidFill>
                <a:srgbClr val="0D0D0D"/>
              </a:solidFill>
              <a:latin typeface="Calibri"/>
              <a:ea typeface="Calibri"/>
              <a:cs typeface="Calibri"/>
              <a:sym typeface="Calibri"/>
            </a:endParaRPr>
          </a:p>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Trabaja con Entidades (Anotaciones jackson)</a:t>
            </a:r>
            <a:endParaRPr sz="1600">
              <a:solidFill>
                <a:srgbClr val="0D0D0D"/>
              </a:solidFill>
              <a:latin typeface="Calibri"/>
              <a:ea typeface="Calibri"/>
              <a:cs typeface="Calibri"/>
              <a:sym typeface="Calibri"/>
            </a:endParaRPr>
          </a:p>
          <a:p>
            <a:pPr indent="-330200" lvl="0" marL="457200" rtl="0" algn="l">
              <a:spcBef>
                <a:spcPts val="0"/>
              </a:spcBef>
              <a:spcAft>
                <a:spcPts val="0"/>
              </a:spcAft>
              <a:buClr>
                <a:srgbClr val="0D0D0D"/>
              </a:buClr>
              <a:buSzPts val="1600"/>
              <a:buFont typeface="Calibri"/>
              <a:buChar char="●"/>
            </a:pPr>
            <a:r>
              <a:rPr lang="es" sz="1600">
                <a:solidFill>
                  <a:srgbClr val="0D0D0D"/>
                </a:solidFill>
                <a:latin typeface="Calibri"/>
                <a:ea typeface="Calibri"/>
                <a:cs typeface="Calibri"/>
                <a:sym typeface="Calibri"/>
              </a:rPr>
              <a:t>Utiliza el mismo lenguaje de querys que la consola de MongoDB</a:t>
            </a:r>
            <a:endParaRPr sz="1600">
              <a:solidFill>
                <a:srgbClr val="0D0D0D"/>
              </a:solidFill>
              <a:latin typeface="Calibri"/>
              <a:ea typeface="Calibri"/>
              <a:cs typeface="Calibri"/>
              <a:sym typeface="Calibri"/>
            </a:endParaRPr>
          </a:p>
          <a:p>
            <a:pPr indent="0" lvl="0" marL="457200" rtl="0" algn="l">
              <a:spcBef>
                <a:spcPts val="0"/>
              </a:spcBef>
              <a:spcAft>
                <a:spcPts val="0"/>
              </a:spcAft>
              <a:buNone/>
            </a:pPr>
            <a:r>
              <a:t/>
            </a:r>
            <a:endParaRPr sz="1600">
              <a:solidFill>
                <a:srgbClr val="0D0D0D"/>
              </a:solidFill>
              <a:latin typeface="Calibri"/>
              <a:ea typeface="Calibri"/>
              <a:cs typeface="Calibri"/>
              <a:sym typeface="Calibri"/>
            </a:endParaRPr>
          </a:p>
          <a:p>
            <a:pPr indent="0" lvl="0" marL="0" rtl="0" algn="l">
              <a:spcBef>
                <a:spcPts val="120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None/>
            </a:pPr>
            <a:r>
              <a:t/>
            </a:r>
            <a:endParaRPr sz="2000">
              <a:solidFill>
                <a:srgbClr val="FA4F10"/>
              </a:solidFill>
              <a:latin typeface="Calibri"/>
              <a:ea typeface="Calibri"/>
              <a:cs typeface="Calibri"/>
              <a:sym typeface="Calibri"/>
            </a:endParaRPr>
          </a:p>
          <a:p>
            <a:pPr indent="0" lvl="0" marL="0" rtl="0" algn="l">
              <a:spcBef>
                <a:spcPts val="0"/>
              </a:spcBef>
              <a:spcAft>
                <a:spcPts val="0"/>
              </a:spcAft>
              <a:buClr>
                <a:srgbClr val="000000"/>
              </a:buClr>
              <a:buSzPts val="1100"/>
              <a:buFont typeface="Arial"/>
              <a:buNone/>
            </a:pPr>
            <a:r>
              <a:t/>
            </a:r>
            <a:endParaRPr sz="2000">
              <a:solidFill>
                <a:srgbClr val="FA4F10"/>
              </a:solidFill>
              <a:latin typeface="Calibri"/>
              <a:ea typeface="Calibri"/>
              <a:cs typeface="Calibri"/>
              <a:sym typeface="Calibri"/>
            </a:endParaRPr>
          </a:p>
          <a:p>
            <a:pPr indent="0" lvl="0" marL="0" marR="0" rtl="0" algn="l">
              <a:spcBef>
                <a:spcPts val="0"/>
              </a:spcBef>
              <a:spcAft>
                <a:spcPts val="0"/>
              </a:spcAft>
              <a:buNone/>
            </a:pPr>
            <a:r>
              <a:t/>
            </a:r>
            <a:endParaRPr b="0" i="0" sz="1400" u="none" cap="none" strike="noStrike">
              <a:solidFill>
                <a:srgbClr val="3F3F3F"/>
              </a:solidFill>
              <a:latin typeface="Calibri"/>
              <a:ea typeface="Calibri"/>
              <a:cs typeface="Calibri"/>
              <a:sym typeface="Calibri"/>
            </a:endParaRPr>
          </a:p>
          <a:p>
            <a:pPr indent="0" lvl="0" marL="0" marR="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0" name="Shape 750"/>
        <p:cNvGrpSpPr/>
        <p:nvPr/>
      </p:nvGrpSpPr>
      <p:grpSpPr>
        <a:xfrm>
          <a:off x="0" y="0"/>
          <a:ext cx="0" cy="0"/>
          <a:chOff x="0" y="0"/>
          <a:chExt cx="0" cy="0"/>
        </a:xfrm>
      </p:grpSpPr>
      <p:sp>
        <p:nvSpPr>
          <p:cNvPr id="751" name="Google Shape;751;p65"/>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3 Búsqueda (driver)</a:t>
            </a:r>
            <a:endParaRPr b="0" i="0" sz="1800" u="none" cap="none" strike="noStrike">
              <a:solidFill>
                <a:srgbClr val="0C0C0C"/>
              </a:solidFill>
              <a:latin typeface="Calibri"/>
              <a:ea typeface="Calibri"/>
              <a:cs typeface="Calibri"/>
              <a:sym typeface="Calibri"/>
            </a:endParaRPr>
          </a:p>
        </p:txBody>
      </p:sp>
      <p:pic>
        <p:nvPicPr>
          <p:cNvPr id="752" name="Google Shape;752;p65"/>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753" name="Google Shape;753;p65"/>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754" name="Google Shape;754;p65"/>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755" name="Google Shape;755;p65"/>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
        <p:nvSpPr>
          <p:cNvPr id="756" name="Google Shape;756;p65"/>
          <p:cNvSpPr txBox="1"/>
          <p:nvPr/>
        </p:nvSpPr>
        <p:spPr>
          <a:xfrm>
            <a:off x="642938" y="944162"/>
            <a:ext cx="78582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//construcción de la query</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BasicDBObject conditions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BasicDBObject ();</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conditions.put(</a:t>
            </a:r>
            <a:r>
              <a:rPr lang="es" sz="1200">
                <a:solidFill>
                  <a:srgbClr val="0000FF"/>
                </a:solidFill>
                <a:latin typeface="Courier New"/>
                <a:ea typeface="Courier New"/>
                <a:cs typeface="Courier New"/>
                <a:sym typeface="Courier New"/>
              </a:rPr>
              <a:t>"$gte"</a:t>
            </a:r>
            <a:r>
              <a:rPr lang="es" sz="1200">
                <a:latin typeface="Courier New"/>
                <a:ea typeface="Courier New"/>
                <a:cs typeface="Courier New"/>
                <a:sym typeface="Courier New"/>
              </a:rPr>
              <a:t>, 10);</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conditions.put(</a:t>
            </a:r>
            <a:r>
              <a:rPr lang="es" sz="1200">
                <a:solidFill>
                  <a:srgbClr val="0000FF"/>
                </a:solidFill>
                <a:latin typeface="Courier New"/>
                <a:ea typeface="Courier New"/>
                <a:cs typeface="Courier New"/>
                <a:sym typeface="Courier New"/>
              </a:rPr>
              <a:t>"$lte"</a:t>
            </a:r>
            <a:r>
              <a:rPr lang="es" sz="1200">
                <a:latin typeface="Courier New"/>
                <a:ea typeface="Courier New"/>
                <a:cs typeface="Courier New"/>
                <a:sym typeface="Courier New"/>
              </a:rPr>
              <a:t>, 5 );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Bson query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BasicDBObject(</a:t>
            </a:r>
            <a:r>
              <a:rPr lang="es" sz="1200">
                <a:solidFill>
                  <a:srgbClr val="0000FF"/>
                </a:solidFill>
                <a:latin typeface="Courier New"/>
                <a:ea typeface="Courier New"/>
                <a:cs typeface="Courier New"/>
                <a:sym typeface="Courier New"/>
              </a:rPr>
              <a:t>"value"</a:t>
            </a:r>
            <a:r>
              <a:rPr lang="es" sz="1200">
                <a:latin typeface="Courier New"/>
                <a:ea typeface="Courier New"/>
                <a:cs typeface="Courier New"/>
                <a:sym typeface="Courier New"/>
              </a:rPr>
              <a:t>, conditions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//invocación de la query</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FindIterable&lt;Document&gt; result = db.getCollection(</a:t>
            </a:r>
            <a:r>
              <a:rPr lang="es" sz="1200">
                <a:solidFill>
                  <a:srgbClr val="0000FF"/>
                </a:solidFill>
                <a:latin typeface="Courier New"/>
                <a:ea typeface="Courier New"/>
                <a:cs typeface="Courier New"/>
                <a:sym typeface="Courier New"/>
              </a:rPr>
              <a:t>collection</a:t>
            </a:r>
            <a:r>
              <a:rPr lang="es" sz="1200">
                <a:latin typeface="Courier New"/>
                <a:ea typeface="Courier New"/>
                <a:cs typeface="Courier New"/>
                <a:sym typeface="Courier New"/>
              </a:rPr>
              <a:t>).find(query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//leer el resultado</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MongoCursor&lt;Document&gt; iterator =result.iterator();</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0" name="Shape 760"/>
        <p:cNvGrpSpPr/>
        <p:nvPr/>
      </p:nvGrpSpPr>
      <p:grpSpPr>
        <a:xfrm>
          <a:off x="0" y="0"/>
          <a:ext cx="0" cy="0"/>
          <a:chOff x="0" y="0"/>
          <a:chExt cx="0" cy="0"/>
        </a:xfrm>
      </p:grpSpPr>
      <p:sp>
        <p:nvSpPr>
          <p:cNvPr id="761" name="Google Shape;761;p66"/>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3 Búsqueda (Spring-data)</a:t>
            </a:r>
            <a:endParaRPr b="0" i="0" sz="1800" u="none" cap="none" strike="noStrike">
              <a:solidFill>
                <a:srgbClr val="0C0C0C"/>
              </a:solidFill>
              <a:latin typeface="Calibri"/>
              <a:ea typeface="Calibri"/>
              <a:cs typeface="Calibri"/>
              <a:sym typeface="Calibri"/>
            </a:endParaRPr>
          </a:p>
        </p:txBody>
      </p:sp>
      <p:sp>
        <p:nvSpPr>
          <p:cNvPr id="762" name="Google Shape;762;p66"/>
          <p:cNvSpPr txBox="1"/>
          <p:nvPr/>
        </p:nvSpPr>
        <p:spPr>
          <a:xfrm>
            <a:off x="642938" y="944162"/>
            <a:ext cx="78582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//Conexión</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MongoDbFactory mongoDBFactory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SimpleMongoDbFactory (mongoClient,dbName);</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MongoOperations mongoOps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MongoTemplate(mongoDBFactory);</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//Construcción de la query</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Query query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Query(where(</a:t>
            </a:r>
            <a:r>
              <a:rPr lang="es" sz="1200">
                <a:solidFill>
                  <a:srgbClr val="0000FF"/>
                </a:solidFill>
                <a:latin typeface="Courier New"/>
                <a:ea typeface="Courier New"/>
                <a:cs typeface="Courier New"/>
                <a:sym typeface="Courier New"/>
              </a:rPr>
              <a:t>"value"</a:t>
            </a:r>
            <a:r>
              <a:rPr lang="es" sz="1200">
                <a:latin typeface="Courier New"/>
                <a:ea typeface="Courier New"/>
                <a:cs typeface="Courier New"/>
                <a:sym typeface="Courier New"/>
              </a:rPr>
              <a:t>).gte(5).lte(10));</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solidFill>
                  <a:srgbClr val="4A86E8"/>
                </a:solidFill>
                <a:latin typeface="Courier New"/>
                <a:ea typeface="Courier New"/>
                <a:cs typeface="Courier New"/>
                <a:sym typeface="Courier New"/>
              </a:rPr>
              <a:t>//Ejecutar la consulta</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mongoOps.find(query, Entity.class);</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763" name="Google Shape;763;p66"/>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764" name="Google Shape;764;p66"/>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765" name="Google Shape;765;p66"/>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766" name="Google Shape;766;p66"/>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0" name="Shape 770"/>
        <p:cNvGrpSpPr/>
        <p:nvPr/>
      </p:nvGrpSpPr>
      <p:grpSpPr>
        <a:xfrm>
          <a:off x="0" y="0"/>
          <a:ext cx="0" cy="0"/>
          <a:chOff x="0" y="0"/>
          <a:chExt cx="0" cy="0"/>
        </a:xfrm>
      </p:grpSpPr>
      <p:sp>
        <p:nvSpPr>
          <p:cNvPr id="771" name="Google Shape;771;p67"/>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3 Búsqueda (jongo)</a:t>
            </a:r>
            <a:endParaRPr b="0" i="0" sz="1800" u="none" cap="none" strike="noStrike">
              <a:solidFill>
                <a:srgbClr val="0C0C0C"/>
              </a:solidFill>
              <a:latin typeface="Calibri"/>
              <a:ea typeface="Calibri"/>
              <a:cs typeface="Calibri"/>
              <a:sym typeface="Calibri"/>
            </a:endParaRPr>
          </a:p>
        </p:txBody>
      </p:sp>
      <p:sp>
        <p:nvSpPr>
          <p:cNvPr id="772" name="Google Shape;772;p67"/>
          <p:cNvSpPr txBox="1"/>
          <p:nvPr/>
        </p:nvSpPr>
        <p:spPr>
          <a:xfrm>
            <a:off x="642951" y="944150"/>
            <a:ext cx="83181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//Conexión</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Jongo jongo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Jongo(mongoClient.getDB(dbName));</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//Objeto sobre el que hacer consultas</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MongoCollection collection = jongo.getCollection(collectionName);</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//Objeto sobre el que hacer consultas</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MongoCursor&lt;Entity&gt; enitities = collection.find(</a:t>
            </a:r>
            <a:r>
              <a:rPr lang="es" sz="1200">
                <a:solidFill>
                  <a:srgbClr val="0000FF"/>
                </a:solidFill>
                <a:latin typeface="Courier New"/>
                <a:ea typeface="Courier New"/>
                <a:cs typeface="Courier New"/>
                <a:sym typeface="Courier New"/>
              </a:rPr>
              <a:t>"{value: {$gte: #, $lte:# }}"</a:t>
            </a:r>
            <a:r>
              <a:rPr lang="es" sz="1200">
                <a:latin typeface="Courier New"/>
                <a:ea typeface="Courier New"/>
                <a:cs typeface="Courier New"/>
                <a:sym typeface="Courier New"/>
              </a:rPr>
              <a:t> ,10 ,5). as(Entity.</a:t>
            </a:r>
            <a:r>
              <a:rPr lang="es" sz="1200">
                <a:solidFill>
                  <a:srgbClr val="980000"/>
                </a:solidFill>
                <a:latin typeface="Courier New"/>
                <a:ea typeface="Courier New"/>
                <a:cs typeface="Courier New"/>
                <a:sym typeface="Courier New"/>
              </a:rPr>
              <a:t>class</a:t>
            </a:r>
            <a:r>
              <a:rPr lang="es" sz="1200">
                <a:latin typeface="Courier New"/>
                <a:ea typeface="Courier New"/>
                <a:cs typeface="Courier New"/>
                <a:sym typeface="Courier New"/>
              </a:rPr>
              <a:t>);</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773" name="Google Shape;773;p67"/>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774" name="Google Shape;774;p67"/>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775" name="Google Shape;775;p67"/>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776" name="Google Shape;776;p67"/>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0" name="Shape 780"/>
        <p:cNvGrpSpPr/>
        <p:nvPr/>
      </p:nvGrpSpPr>
      <p:grpSpPr>
        <a:xfrm>
          <a:off x="0" y="0"/>
          <a:ext cx="0" cy="0"/>
          <a:chOff x="0" y="0"/>
          <a:chExt cx="0" cy="0"/>
        </a:xfrm>
      </p:grpSpPr>
      <p:sp>
        <p:nvSpPr>
          <p:cNvPr id="781" name="Google Shape;781;p68"/>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4 Actualizaciones (driver)</a:t>
            </a:r>
            <a:endParaRPr b="0" i="0" sz="1800" u="none" cap="none" strike="noStrike">
              <a:solidFill>
                <a:srgbClr val="0C0C0C"/>
              </a:solidFill>
              <a:latin typeface="Calibri"/>
              <a:ea typeface="Calibri"/>
              <a:cs typeface="Calibri"/>
              <a:sym typeface="Calibri"/>
            </a:endParaRPr>
          </a:p>
        </p:txBody>
      </p:sp>
      <p:sp>
        <p:nvSpPr>
          <p:cNvPr id="782" name="Google Shape;782;p68"/>
          <p:cNvSpPr txBox="1"/>
          <p:nvPr/>
        </p:nvSpPr>
        <p:spPr>
          <a:xfrm>
            <a:off x="642938" y="944162"/>
            <a:ext cx="78582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//construcción del filtro</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BasicDBObject conditions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BasicDBObject ();</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conditions.put(</a:t>
            </a:r>
            <a:r>
              <a:rPr lang="es" sz="1200">
                <a:solidFill>
                  <a:srgbClr val="0000FF"/>
                </a:solidFill>
                <a:latin typeface="Courier New"/>
                <a:ea typeface="Courier New"/>
                <a:cs typeface="Courier New"/>
                <a:sym typeface="Courier New"/>
              </a:rPr>
              <a:t>"$gte"</a:t>
            </a:r>
            <a:r>
              <a:rPr lang="es" sz="1200">
                <a:latin typeface="Courier New"/>
                <a:ea typeface="Courier New"/>
                <a:cs typeface="Courier New"/>
                <a:sym typeface="Courier New"/>
              </a:rPr>
              <a:t>, 10);</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conditions.put(</a:t>
            </a:r>
            <a:r>
              <a:rPr lang="es" sz="1200">
                <a:solidFill>
                  <a:srgbClr val="0000FF"/>
                </a:solidFill>
                <a:latin typeface="Courier New"/>
                <a:ea typeface="Courier New"/>
                <a:cs typeface="Courier New"/>
                <a:sym typeface="Courier New"/>
              </a:rPr>
              <a:t>"$lte"</a:t>
            </a:r>
            <a:r>
              <a:rPr lang="es" sz="1200">
                <a:latin typeface="Courier New"/>
                <a:ea typeface="Courier New"/>
                <a:cs typeface="Courier New"/>
                <a:sym typeface="Courier New"/>
              </a:rPr>
              <a:t>, 5 );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Bson query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BasicDBObject(</a:t>
            </a:r>
            <a:r>
              <a:rPr lang="es" sz="1200">
                <a:solidFill>
                  <a:srgbClr val="0000FF"/>
                </a:solidFill>
                <a:latin typeface="Courier New"/>
                <a:ea typeface="Courier New"/>
                <a:cs typeface="Courier New"/>
                <a:sym typeface="Courier New"/>
              </a:rPr>
              <a:t>"value"</a:t>
            </a:r>
            <a:r>
              <a:rPr lang="es" sz="1200">
                <a:latin typeface="Courier New"/>
                <a:ea typeface="Courier New"/>
                <a:cs typeface="Courier New"/>
                <a:sym typeface="Courier New"/>
              </a:rPr>
              <a:t>, conditions );</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//construcción de la actualización</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BasicDBObject inc = </a:t>
            </a:r>
            <a:r>
              <a:rPr lang="es" sz="1200">
                <a:solidFill>
                  <a:srgbClr val="980000"/>
                </a:solidFill>
                <a:latin typeface="Courier New"/>
                <a:ea typeface="Courier New"/>
                <a:cs typeface="Courier New"/>
                <a:sym typeface="Courier New"/>
              </a:rPr>
              <a:t>new </a:t>
            </a:r>
            <a:r>
              <a:rPr lang="es" sz="1200">
                <a:latin typeface="Courier New"/>
                <a:ea typeface="Courier New"/>
                <a:cs typeface="Courier New"/>
                <a:sym typeface="Courier New"/>
              </a:rPr>
              <a:t>BasicDBObject ();</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inc.put(</a:t>
            </a:r>
            <a:r>
              <a:rPr lang="es" sz="1200">
                <a:solidFill>
                  <a:srgbClr val="0000FF"/>
                </a:solidFill>
                <a:latin typeface="Courier New"/>
                <a:ea typeface="Courier New"/>
                <a:cs typeface="Courier New"/>
                <a:sym typeface="Courier New"/>
              </a:rPr>
              <a:t>"value"</a:t>
            </a:r>
            <a:r>
              <a:rPr lang="es" sz="1200">
                <a:latin typeface="Courier New"/>
                <a:ea typeface="Courier New"/>
                <a:cs typeface="Courier New"/>
                <a:sym typeface="Courier New"/>
              </a:rPr>
              <a:t>, 10);</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solidFill>
                  <a:schemeClr val="dk1"/>
                </a:solidFill>
                <a:latin typeface="Courier New"/>
                <a:ea typeface="Courier New"/>
                <a:cs typeface="Courier New"/>
                <a:sym typeface="Courier New"/>
              </a:rPr>
              <a:t>Bson update = </a:t>
            </a:r>
            <a:r>
              <a:rPr lang="es" sz="1200">
                <a:solidFill>
                  <a:srgbClr val="980000"/>
                </a:solidFill>
                <a:latin typeface="Courier New"/>
                <a:ea typeface="Courier New"/>
                <a:cs typeface="Courier New"/>
                <a:sym typeface="Courier New"/>
              </a:rPr>
              <a:t>new </a:t>
            </a:r>
            <a:r>
              <a:rPr lang="es" sz="1200">
                <a:solidFill>
                  <a:schemeClr val="dk1"/>
                </a:solidFill>
                <a:latin typeface="Courier New"/>
                <a:ea typeface="Courier New"/>
                <a:cs typeface="Courier New"/>
                <a:sym typeface="Courier New"/>
              </a:rPr>
              <a:t>BasicDBObject(</a:t>
            </a:r>
            <a:r>
              <a:rPr lang="es" sz="1200">
                <a:solidFill>
                  <a:schemeClr val="hlink"/>
                </a:solidFill>
                <a:latin typeface="Courier New"/>
                <a:ea typeface="Courier New"/>
                <a:cs typeface="Courier New"/>
                <a:sym typeface="Courier New"/>
              </a:rPr>
              <a:t>"$inc"</a:t>
            </a:r>
            <a:r>
              <a:rPr lang="es" sz="1200">
                <a:solidFill>
                  <a:schemeClr val="dk1"/>
                </a:solidFill>
                <a:latin typeface="Courier New"/>
                <a:ea typeface="Courier New"/>
                <a:cs typeface="Courier New"/>
                <a:sym typeface="Courier New"/>
              </a:rPr>
              <a:t>, inc );</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//ejecución de la actualización</a:t>
            </a:r>
            <a:endParaRPr sz="1200">
              <a:latin typeface="Courier New"/>
              <a:ea typeface="Courier New"/>
              <a:cs typeface="Courier New"/>
              <a:sym typeface="Courier New"/>
            </a:endParaRPr>
          </a:p>
          <a:p>
            <a:pPr indent="0" lvl="0" marL="0" rtl="0" algn="l">
              <a:spcBef>
                <a:spcPts val="0"/>
              </a:spcBef>
              <a:spcAft>
                <a:spcPts val="0"/>
              </a:spcAft>
              <a:buNone/>
            </a:pPr>
            <a:r>
              <a:rPr lang="es" sz="1200">
                <a:latin typeface="Courier New"/>
                <a:ea typeface="Courier New"/>
                <a:cs typeface="Courier New"/>
                <a:sym typeface="Courier New"/>
              </a:rPr>
              <a:t>UpdateResult result = db.getCollection(collection).updateMany(query, update);</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783" name="Google Shape;783;p68"/>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784" name="Google Shape;784;p68"/>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785" name="Google Shape;785;p68"/>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786" name="Google Shape;786;p68"/>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0" name="Shape 790"/>
        <p:cNvGrpSpPr/>
        <p:nvPr/>
      </p:nvGrpSpPr>
      <p:grpSpPr>
        <a:xfrm>
          <a:off x="0" y="0"/>
          <a:ext cx="0" cy="0"/>
          <a:chOff x="0" y="0"/>
          <a:chExt cx="0" cy="0"/>
        </a:xfrm>
      </p:grpSpPr>
      <p:sp>
        <p:nvSpPr>
          <p:cNvPr id="791" name="Google Shape;791;p69"/>
          <p:cNvSpPr/>
          <p:nvPr/>
        </p:nvSpPr>
        <p:spPr>
          <a:xfrm>
            <a:off x="642938" y="-1"/>
            <a:ext cx="7858200" cy="594000"/>
          </a:xfrm>
          <a:prstGeom prst="rect">
            <a:avLst/>
          </a:prstGeom>
          <a:solidFill>
            <a:schemeClr val="lt1"/>
          </a:solidFill>
          <a:ln>
            <a:noFill/>
          </a:ln>
        </p:spPr>
        <p:txBody>
          <a:bodyPr anchorCtr="0" anchor="ctr" bIns="45700" lIns="0" spcFirstLastPara="1" rIns="0" wrap="square" tIns="45700">
            <a:noAutofit/>
          </a:bodyPr>
          <a:lstStyle/>
          <a:p>
            <a:pPr indent="0" lvl="0" marL="0" rtl="0" algn="l">
              <a:spcBef>
                <a:spcPts val="0"/>
              </a:spcBef>
              <a:spcAft>
                <a:spcPts val="0"/>
              </a:spcAft>
              <a:buClr>
                <a:schemeClr val="dk1"/>
              </a:buClr>
              <a:buFont typeface="Arial"/>
              <a:buNone/>
            </a:pPr>
            <a:r>
              <a:rPr lang="es" sz="2400">
                <a:solidFill>
                  <a:srgbClr val="0C0C0C"/>
                </a:solidFill>
                <a:latin typeface="Calibri"/>
                <a:ea typeface="Calibri"/>
                <a:cs typeface="Calibri"/>
                <a:sym typeface="Calibri"/>
              </a:rPr>
              <a:t>4 Actualizaciones (Spring-data)</a:t>
            </a:r>
            <a:endParaRPr b="0" i="0" sz="1800" u="none" cap="none" strike="noStrike">
              <a:solidFill>
                <a:srgbClr val="0C0C0C"/>
              </a:solidFill>
              <a:latin typeface="Calibri"/>
              <a:ea typeface="Calibri"/>
              <a:cs typeface="Calibri"/>
              <a:sym typeface="Calibri"/>
            </a:endParaRPr>
          </a:p>
        </p:txBody>
      </p:sp>
      <p:sp>
        <p:nvSpPr>
          <p:cNvPr id="792" name="Google Shape;792;p69"/>
          <p:cNvSpPr txBox="1"/>
          <p:nvPr/>
        </p:nvSpPr>
        <p:spPr>
          <a:xfrm>
            <a:off x="642938" y="944162"/>
            <a:ext cx="7858200" cy="3554700"/>
          </a:xfrm>
          <a:prstGeom prst="rect">
            <a:avLst/>
          </a:prstGeom>
          <a:noFill/>
          <a:ln cap="flat" cmpd="sng" w="9525">
            <a:solidFill>
              <a:srgbClr val="980000"/>
            </a:solidFill>
            <a:prstDash val="solid"/>
            <a:round/>
            <a:headEnd len="sm" w="sm" type="none"/>
            <a:tailEnd len="sm" w="sm" type="none"/>
          </a:ln>
        </p:spPr>
        <p:txBody>
          <a:bodyPr anchorCtr="0" anchor="t" bIns="45700" lIns="0" spcFirstLastPara="1" rIns="0" wrap="square" tIns="45700">
            <a:noAutofit/>
          </a:bodyPr>
          <a:lstStyle/>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//query</a:t>
            </a:r>
            <a:endParaRPr sz="1200">
              <a:solidFill>
                <a:srgbClr val="4A86E8"/>
              </a:solidFill>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Query query = </a:t>
            </a:r>
            <a:r>
              <a:rPr lang="es" sz="1200">
                <a:solidFill>
                  <a:srgbClr val="980000"/>
                </a:solidFill>
                <a:latin typeface="Courier New"/>
                <a:ea typeface="Courier New"/>
                <a:cs typeface="Courier New"/>
                <a:sym typeface="Courier New"/>
              </a:rPr>
              <a:t>new</a:t>
            </a:r>
            <a:r>
              <a:rPr lang="es" sz="1200">
                <a:latin typeface="Courier New"/>
                <a:ea typeface="Courier New"/>
                <a:cs typeface="Courier New"/>
                <a:sym typeface="Courier New"/>
              </a:rPr>
              <a:t> Query(where(</a:t>
            </a:r>
            <a:r>
              <a:rPr lang="es" sz="1200">
                <a:solidFill>
                  <a:srgbClr val="0000FF"/>
                </a:solidFill>
                <a:latin typeface="Courier New"/>
                <a:ea typeface="Courier New"/>
                <a:cs typeface="Courier New"/>
                <a:sym typeface="Courier New"/>
              </a:rPr>
              <a:t>"value"</a:t>
            </a:r>
            <a:r>
              <a:rPr lang="es" sz="1200">
                <a:latin typeface="Courier New"/>
                <a:ea typeface="Courier New"/>
                <a:cs typeface="Courier New"/>
                <a:sym typeface="Courier New"/>
              </a:rPr>
              <a:t>).gte(5).lte(10));</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//actualización</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Update updateQuery = new Update ().inc (</a:t>
            </a:r>
            <a:r>
              <a:rPr lang="es" sz="1200">
                <a:solidFill>
                  <a:srgbClr val="0000FF"/>
                </a:solidFill>
                <a:latin typeface="Courier New"/>
                <a:ea typeface="Courier New"/>
                <a:cs typeface="Courier New"/>
                <a:sym typeface="Courier New"/>
              </a:rPr>
              <a:t>"value"</a:t>
            </a:r>
            <a:r>
              <a:rPr lang="es" sz="1200">
                <a:latin typeface="Courier New"/>
                <a:ea typeface="Courier New"/>
                <a:cs typeface="Courier New"/>
                <a:sym typeface="Courier New"/>
              </a:rPr>
              <a:t>, 1);</a:t>
            </a:r>
            <a:endParaRPr sz="1200">
              <a:latin typeface="Courier New"/>
              <a:ea typeface="Courier New"/>
              <a:cs typeface="Courier New"/>
              <a:sym typeface="Courier New"/>
            </a:endParaRPr>
          </a:p>
          <a:p>
            <a:pPr indent="0" lvl="0" marL="0" rtl="0" algn="l">
              <a:spcBef>
                <a:spcPts val="0"/>
              </a:spcBef>
              <a:spcAft>
                <a:spcPts val="0"/>
              </a:spcAft>
              <a:buNone/>
            </a:pPr>
            <a:r>
              <a:rPr lang="es" sz="1200">
                <a:solidFill>
                  <a:srgbClr val="4A86E8"/>
                </a:solidFill>
                <a:latin typeface="Courier New"/>
                <a:ea typeface="Courier New"/>
                <a:cs typeface="Courier New"/>
                <a:sym typeface="Courier New"/>
              </a:rPr>
              <a:t>//invocación</a:t>
            </a:r>
            <a:endParaRPr sz="1200">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s" sz="1200">
                <a:latin typeface="Courier New"/>
                <a:ea typeface="Courier New"/>
                <a:cs typeface="Courier New"/>
                <a:sym typeface="Courier New"/>
              </a:rPr>
              <a:t>mongoOps.updateFirst(query, updateQuery, collection);</a:t>
            </a:r>
            <a:endParaRPr sz="1200">
              <a:latin typeface="Courier New"/>
              <a:ea typeface="Courier New"/>
              <a:cs typeface="Courier New"/>
              <a:sym typeface="Courier New"/>
            </a:endParaRPr>
          </a:p>
          <a:p>
            <a:pPr indent="0" lvl="0" marL="0" rtl="0" algn="l">
              <a:spcBef>
                <a:spcPts val="0"/>
              </a:spcBef>
              <a:spcAft>
                <a:spcPts val="0"/>
              </a:spcAft>
              <a:buNone/>
            </a:pPr>
            <a:r>
              <a:t/>
            </a:r>
            <a:endParaRPr sz="1200">
              <a:latin typeface="Courier New"/>
              <a:ea typeface="Courier New"/>
              <a:cs typeface="Courier New"/>
              <a:sym typeface="Courier New"/>
            </a:endParaRPr>
          </a:p>
          <a:p>
            <a:pPr indent="0" lvl="0" marL="0" rtl="0" algn="l">
              <a:spcBef>
                <a:spcPts val="0"/>
              </a:spcBef>
              <a:spcAft>
                <a:spcPts val="0"/>
              </a:spcAft>
              <a:buNone/>
            </a:pPr>
            <a:r>
              <a:t/>
            </a:r>
            <a:endParaRPr/>
          </a:p>
        </p:txBody>
      </p:sp>
      <p:pic>
        <p:nvPicPr>
          <p:cNvPr id="793" name="Google Shape;793;p69"/>
          <p:cNvPicPr preferRelativeResize="0"/>
          <p:nvPr/>
        </p:nvPicPr>
        <p:blipFill>
          <a:blip r:embed="rId3">
            <a:alphaModFix/>
          </a:blip>
          <a:stretch>
            <a:fillRect/>
          </a:stretch>
        </p:blipFill>
        <p:spPr>
          <a:xfrm>
            <a:off x="7956376" y="4870832"/>
            <a:ext cx="722442" cy="187835"/>
          </a:xfrm>
          <a:prstGeom prst="rect">
            <a:avLst/>
          </a:prstGeom>
          <a:noFill/>
          <a:ln>
            <a:noFill/>
          </a:ln>
        </p:spPr>
      </p:pic>
      <p:sp>
        <p:nvSpPr>
          <p:cNvPr id="794" name="Google Shape;794;p69"/>
          <p:cNvSpPr txBox="1"/>
          <p:nvPr/>
        </p:nvSpPr>
        <p:spPr>
          <a:xfrm>
            <a:off x="0" y="4785997"/>
            <a:ext cx="7452300" cy="357600"/>
          </a:xfrm>
          <a:prstGeom prst="rect">
            <a:avLst/>
          </a:prstGeom>
          <a:noFill/>
          <a:ln>
            <a:noFill/>
          </a:ln>
        </p:spPr>
        <p:txBody>
          <a:bodyPr anchorCtr="0" anchor="ctr" bIns="45700" lIns="0" spcFirstLastPara="1" rIns="91425" wrap="square" tIns="45700">
            <a:noAutofit/>
          </a:bodyPr>
          <a:lstStyle/>
          <a:p>
            <a:pPr indent="0" lvl="0" marL="177800" rtl="0" algn="l">
              <a:spcBef>
                <a:spcPts val="0"/>
              </a:spcBef>
              <a:spcAft>
                <a:spcPts val="0"/>
              </a:spcAft>
              <a:buClr>
                <a:srgbClr val="888888"/>
              </a:buClr>
              <a:buFont typeface="Calibri"/>
              <a:buNone/>
            </a:pPr>
            <a:r>
              <a:rPr lang="es" sz="1200">
                <a:solidFill>
                  <a:srgbClr val="888888"/>
                </a:solidFill>
                <a:latin typeface="Calibri"/>
                <a:ea typeface="Calibri"/>
                <a:cs typeface="Calibri"/>
                <a:sym typeface="Calibri"/>
              </a:rPr>
              <a:t>Formación MongoDB</a:t>
            </a:r>
            <a:endParaRPr b="0" i="0" sz="1200" u="none" cap="none" strike="noStrike">
              <a:solidFill>
                <a:srgbClr val="888888"/>
              </a:solidFill>
              <a:latin typeface="Calibri"/>
              <a:ea typeface="Calibri"/>
              <a:cs typeface="Calibri"/>
              <a:sym typeface="Calibri"/>
            </a:endParaRPr>
          </a:p>
        </p:txBody>
      </p:sp>
      <p:cxnSp>
        <p:nvCxnSpPr>
          <p:cNvPr id="795" name="Google Shape;795;p69"/>
          <p:cNvCxnSpPr/>
          <p:nvPr/>
        </p:nvCxnSpPr>
        <p:spPr>
          <a:xfrm>
            <a:off x="0" y="4785996"/>
            <a:ext cx="9144000" cy="0"/>
          </a:xfrm>
          <a:prstGeom prst="straightConnector1">
            <a:avLst/>
          </a:prstGeom>
          <a:noFill/>
          <a:ln cap="flat" cmpd="sng" w="9525">
            <a:solidFill>
              <a:srgbClr val="D8D8D8"/>
            </a:solidFill>
            <a:prstDash val="solid"/>
            <a:round/>
            <a:headEnd len="sm" w="sm" type="none"/>
            <a:tailEnd len="sm" w="sm" type="none"/>
          </a:ln>
        </p:spPr>
      </p:cxnSp>
      <p:cxnSp>
        <p:nvCxnSpPr>
          <p:cNvPr id="796" name="Google Shape;796;p69"/>
          <p:cNvCxnSpPr/>
          <p:nvPr/>
        </p:nvCxnSpPr>
        <p:spPr>
          <a:xfrm rot="10800000">
            <a:off x="643308" y="594000"/>
            <a:ext cx="7717200" cy="0"/>
          </a:xfrm>
          <a:prstGeom prst="straightConnector1">
            <a:avLst/>
          </a:prstGeom>
          <a:noFill/>
          <a:ln cap="flat" cmpd="sng" w="19050">
            <a:solidFill>
              <a:srgbClr val="FA4F10"/>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